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Lst>
  <p:notesMasterIdLst>
    <p:notesMasterId r:id="rId9"/>
  </p:notesMasterIdLst>
  <p:sldSz cx="14630400" cy="8229600"/>
  <p:notesSz cx="8229600" cy="14630400"/>
  <p:embeddedFontLst>
    <p:embeddedFont>
      <p:font typeface="Unbounded"/>
      <p:regular r:id="rId14"/>
    </p:embeddedFont>
    <p:embeddedFont>
      <p:font typeface="Unbounded"/>
      <p:regular r:id="rId15"/>
    </p:embeddedFont>
    <p:embeddedFont>
      <p:font typeface="Open Sans"/>
      <p:regular r:id="rId16"/>
    </p:embeddedFont>
    <p:embeddedFont>
      <p:font typeface="Open Sans"/>
      <p:regular r:id="rId17"/>
    </p:embeddedFont>
    <p:embeddedFont>
      <p:font typeface="Open Sans"/>
      <p:regular r:id="rId18"/>
    </p:embeddedFont>
    <p:embeddedFont>
      <p:font typeface="Open Sans"/>
      <p:regular r:id="rId19"/>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notesMaster" Target="notesMasters/notesMaster1.xml"/><Relationship Id="rId10" Type="http://schemas.openxmlformats.org/officeDocument/2006/relationships/presProps" Target="presProps.xml"/><Relationship Id="rId11" Type="http://schemas.openxmlformats.org/officeDocument/2006/relationships/viewProps" Target="viewProps.xml"/><Relationship Id="rId12" Type="http://schemas.openxmlformats.org/officeDocument/2006/relationships/theme" Target="theme/theme1.xml"/><Relationship Id="rId13" Type="http://schemas.openxmlformats.org/officeDocument/2006/relationships/tableStyles" Target="tableStyles.xml"/><Relationship Id="rId14" Type="http://schemas.openxmlformats.org/officeDocument/2006/relationships/font" Target="fonts/font1.fntdata"/><Relationship Id="rId15" Type="http://schemas.openxmlformats.org/officeDocument/2006/relationships/font" Target="fonts/font2.fntdata"/><Relationship Id="rId16" Type="http://schemas.openxmlformats.org/officeDocument/2006/relationships/font" Target="fonts/font3.fntdata"/><Relationship Id="rId17" Type="http://schemas.openxmlformats.org/officeDocument/2006/relationships/font" Target="fonts/font4.fntdata"/><Relationship Id="rId18" Type="http://schemas.openxmlformats.org/officeDocument/2006/relationships/font" Target="fonts/font5.fntdata"/><Relationship Id="rId19" Type="http://schemas.openxmlformats.org/officeDocument/2006/relationships/font" Target="fonts/font6.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1037"/>
          </a:solidFill>
          <a:ln/>
        </p:spPr>
      </p:sp>
      <p:sp>
        <p:nvSpPr>
          <p:cNvPr id="3" name="Shape 1"/>
          <p:cNvSpPr/>
          <p:nvPr/>
        </p:nvSpPr>
        <p:spPr>
          <a:xfrm>
            <a:off x="0" y="0"/>
            <a:ext cx="14630400" cy="8229600"/>
          </a:xfrm>
          <a:prstGeom prst="rect">
            <a:avLst/>
          </a:prstGeom>
          <a:solidFill>
            <a:srgbClr val="07070C"/>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1037"/>
          </a:solidFill>
          <a:ln/>
        </p:spPr>
      </p:sp>
      <p:sp>
        <p:nvSpPr>
          <p:cNvPr id="3" name="Shape 1"/>
          <p:cNvSpPr/>
          <p:nvPr/>
        </p:nvSpPr>
        <p:spPr>
          <a:xfrm>
            <a:off x="0" y="0"/>
            <a:ext cx="14630400" cy="8229600"/>
          </a:xfrm>
          <a:prstGeom prst="rect">
            <a:avLst/>
          </a:prstGeom>
          <a:solidFill>
            <a:srgbClr val="07070C"/>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1037"/>
          </a:solidFill>
          <a:ln/>
        </p:spPr>
      </p:sp>
      <p:sp>
        <p:nvSpPr>
          <p:cNvPr id="3" name="Shape 1"/>
          <p:cNvSpPr/>
          <p:nvPr/>
        </p:nvSpPr>
        <p:spPr>
          <a:xfrm>
            <a:off x="0" y="0"/>
            <a:ext cx="14630400" cy="8229600"/>
          </a:xfrm>
          <a:prstGeom prst="rect">
            <a:avLst/>
          </a:prstGeom>
          <a:solidFill>
            <a:srgbClr val="07070C"/>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1037"/>
          </a:solidFill>
          <a:ln/>
        </p:spPr>
      </p:sp>
      <p:sp>
        <p:nvSpPr>
          <p:cNvPr id="3" name="Shape 1"/>
          <p:cNvSpPr/>
          <p:nvPr/>
        </p:nvSpPr>
        <p:spPr>
          <a:xfrm>
            <a:off x="0" y="0"/>
            <a:ext cx="14630400" cy="8229600"/>
          </a:xfrm>
          <a:prstGeom prst="rect">
            <a:avLst/>
          </a:prstGeom>
          <a:solidFill>
            <a:srgbClr val="07070C"/>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1037"/>
          </a:solidFill>
          <a:ln/>
        </p:spPr>
      </p:sp>
      <p:sp>
        <p:nvSpPr>
          <p:cNvPr id="3" name="Shape 1"/>
          <p:cNvSpPr/>
          <p:nvPr/>
        </p:nvSpPr>
        <p:spPr>
          <a:xfrm>
            <a:off x="0" y="0"/>
            <a:ext cx="14630400" cy="8229600"/>
          </a:xfrm>
          <a:prstGeom prst="rect">
            <a:avLst/>
          </a:prstGeom>
          <a:solidFill>
            <a:srgbClr val="07070C"/>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1037"/>
          </a:solidFill>
          <a:ln/>
        </p:spPr>
      </p:sp>
      <p:sp>
        <p:nvSpPr>
          <p:cNvPr id="3" name="Shape 1"/>
          <p:cNvSpPr/>
          <p:nvPr/>
        </p:nvSpPr>
        <p:spPr>
          <a:xfrm>
            <a:off x="0" y="0"/>
            <a:ext cx="14630400" cy="8229600"/>
          </a:xfrm>
          <a:prstGeom prst="rect">
            <a:avLst/>
          </a:prstGeom>
          <a:solidFill>
            <a:srgbClr val="07070C"/>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1037"/>
          </a:solidFill>
          <a:ln/>
        </p:spPr>
      </p:sp>
      <p:sp>
        <p:nvSpPr>
          <p:cNvPr id="3" name="Shape 1"/>
          <p:cNvSpPr/>
          <p:nvPr/>
        </p:nvSpPr>
        <p:spPr>
          <a:xfrm>
            <a:off x="0" y="0"/>
            <a:ext cx="14630400" cy="8229600"/>
          </a:xfrm>
          <a:prstGeom prst="rect">
            <a:avLst/>
          </a:prstGeom>
          <a:solidFill>
            <a:srgbClr val="07070C"/>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B.Tech" TargetMode="External"/><Relationship Id="rId1" Type="http://schemas.openxmlformats.org/officeDocument/2006/relationships/image" Target="../media/image-1-1.png"/><Relationship Id="rId3" Type="http://schemas.openxmlformats.org/officeDocument/2006/relationships/slideLayout" Target="../slideLayouts/slideLayout2.xml"/><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image" Target="../media/image-2-3.png"/><Relationship Id="rId4" Type="http://schemas.openxmlformats.org/officeDocument/2006/relationships/image" Target="../media/image-2-4.svg"/><Relationship Id="rId5" Type="http://schemas.openxmlformats.org/officeDocument/2006/relationships/image" Target="../media/image-2-5.png"/><Relationship Id="rId6" Type="http://schemas.openxmlformats.org/officeDocument/2006/relationships/image" Target="../media/image-2-6.png"/><Relationship Id="rId7" Type="http://schemas.openxmlformats.org/officeDocument/2006/relationships/image" Target="../media/image-2-7.svg"/><Relationship Id="rId8" Type="http://schemas.openxmlformats.org/officeDocument/2006/relationships/image" Target="../media/image-2-8.png"/><Relationship Id="rId9" Type="http://schemas.openxmlformats.org/officeDocument/2006/relationships/image" Target="../media/image-2-9.png"/><Relationship Id="rId10" Type="http://schemas.openxmlformats.org/officeDocument/2006/relationships/image" Target="../media/image-2-10.svg"/><Relationship Id="rId11" Type="http://schemas.openxmlformats.org/officeDocument/2006/relationships/slideLayout" Target="../slideLayouts/slideLayout3.xml"/><Relationship Id="rId1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slideLayout" Target="../slideLayouts/slideLayout4.xml"/><Relationship Id="rId6"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slideLayout" Target="../slideLayouts/slideLayout5.xml"/><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slideLayout" Target="../slideLayouts/slideLayout6.xml"/><Relationship Id="rId5"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image" Target="../media/image-6-5.png"/><Relationship Id="rId6" Type="http://schemas.openxmlformats.org/officeDocument/2006/relationships/image" Target="../media/image-6-6.png"/><Relationship Id="rId7" Type="http://schemas.openxmlformats.org/officeDocument/2006/relationships/image" Target="../media/image-6-7.png"/><Relationship Id="rId8" Type="http://schemas.openxmlformats.org/officeDocument/2006/relationships/image" Target="../media/image-6-8.png"/><Relationship Id="rId9" Type="http://schemas.openxmlformats.org/officeDocument/2006/relationships/image" Target="../media/image-6-9.png"/><Relationship Id="rId10" Type="http://schemas.openxmlformats.org/officeDocument/2006/relationships/image" Target="../media/image-6-10.png"/><Relationship Id="rId11" Type="http://schemas.openxmlformats.org/officeDocument/2006/relationships/slideLayout" Target="../slideLayouts/slideLayout7.xml"/><Relationship Id="rId1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svg"/><Relationship Id="rId4" Type="http://schemas.openxmlformats.org/officeDocument/2006/relationships/image" Target="../media/image-7-4.png"/><Relationship Id="rId5" Type="http://schemas.openxmlformats.org/officeDocument/2006/relationships/image" Target="../media/image-7-5.svg"/><Relationship Id="rId6" Type="http://schemas.openxmlformats.org/officeDocument/2006/relationships/image" Target="../media/image-7-6.png"/><Relationship Id="rId7" Type="http://schemas.openxmlformats.org/officeDocument/2006/relationships/image" Target="../media/image-7-7.svg"/><Relationship Id="rId8" Type="http://schemas.openxmlformats.org/officeDocument/2006/relationships/image" Target="../media/image-7-8.png"/><Relationship Id="rId9" Type="http://schemas.openxmlformats.org/officeDocument/2006/relationships/image" Target="../media/image-7-9.svg"/><Relationship Id="rId10" Type="http://schemas.openxmlformats.org/officeDocument/2006/relationships/slideLayout" Target="../slideLayouts/slideLayout8.xml"/><Relationship Id="rId11"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155769" y="558046"/>
            <a:ext cx="7805261" cy="1793081"/>
          </a:xfrm>
          <a:prstGeom prst="rect">
            <a:avLst/>
          </a:prstGeom>
          <a:noFill/>
          <a:ln/>
        </p:spPr>
        <p:txBody>
          <a:bodyPr wrap="square" lIns="0" tIns="0" rIns="0" bIns="0" rtlCol="0" anchor="t"/>
          <a:lstStyle/>
          <a:p>
            <a:pPr algn="l" indent="0" marL="0">
              <a:lnSpc>
                <a:spcPts val="4700"/>
              </a:lnSpc>
              <a:buNone/>
            </a:pPr>
            <a:r>
              <a:rPr lang="en-US" sz="3750" b="1" dirty="0">
                <a:solidFill>
                  <a:srgbClr val="97B8FF"/>
                </a:solidFill>
                <a:latin typeface="Unbounded Bold" pitchFamily="34" charset="0"/>
                <a:ea typeface="Unbounded Bold" pitchFamily="34" charset="-122"/>
                <a:cs typeface="Unbounded Bold" pitchFamily="34" charset="-120"/>
              </a:rPr>
              <a:t>Assignment 03 – Emerging Technologies &amp; Career Exploration</a:t>
            </a:r>
            <a:endParaRPr lang="en-US" sz="3750" dirty="0"/>
          </a:p>
        </p:txBody>
      </p:sp>
      <p:sp>
        <p:nvSpPr>
          <p:cNvPr id="4" name="Text 1"/>
          <p:cNvSpPr/>
          <p:nvPr/>
        </p:nvSpPr>
        <p:spPr>
          <a:xfrm>
            <a:off x="6155769" y="2637949"/>
            <a:ext cx="7805261" cy="305872"/>
          </a:xfrm>
          <a:prstGeom prst="rect">
            <a:avLst/>
          </a:prstGeom>
          <a:noFill/>
          <a:ln/>
        </p:spPr>
        <p:txBody>
          <a:bodyPr wrap="none" lIns="0" tIns="0" rIns="0" bIns="0" rtlCol="0" anchor="t"/>
          <a:lstStyle/>
          <a:p>
            <a:pPr algn="l" indent="0" marL="0">
              <a:lnSpc>
                <a:spcPts val="2400"/>
              </a:lnSpc>
              <a:buNone/>
            </a:pPr>
            <a:endParaRPr lang="en-US" sz="1500" dirty="0"/>
          </a:p>
        </p:txBody>
      </p:sp>
      <p:sp>
        <p:nvSpPr>
          <p:cNvPr id="5" name="Text 2"/>
          <p:cNvSpPr/>
          <p:nvPr/>
        </p:nvSpPr>
        <p:spPr>
          <a:xfrm>
            <a:off x="6155769" y="3158966"/>
            <a:ext cx="7805261" cy="1529358"/>
          </a:xfrm>
          <a:prstGeom prst="rect">
            <a:avLst/>
          </a:prstGeom>
          <a:noFill/>
          <a:ln/>
        </p:spPr>
        <p:txBody>
          <a:bodyPr wrap="square" lIns="0" tIns="0" rIns="0" bIns="0" rtlCol="0" anchor="t"/>
          <a:lstStyle/>
          <a:p>
            <a:pPr algn="l" indent="0" marL="0">
              <a:lnSpc>
                <a:spcPts val="2400"/>
              </a:lnSpc>
              <a:buNone/>
            </a:pPr>
            <a:r>
              <a:rPr lang="en-US" sz="1500" dirty="0">
                <a:solidFill>
                  <a:srgbClr val="E0D6DE"/>
                </a:solidFill>
                <a:latin typeface="Open Sans" pitchFamily="34" charset="0"/>
                <a:ea typeface="Open Sans" pitchFamily="34" charset="-122"/>
                <a:cs typeface="Open Sans" pitchFamily="34" charset="-120"/>
              </a:rPr>
              <a:t>Artificial Intelligence (AI) is one of the most influential and rapidly expanding domains of technology. It allows machines to perform tasks that typically require human intelligence, such as learning patterns, making decisions, understanding language, and recognizing images. AI systems work by processing data, identifying trends, and improving their performance over time through feedback.  </a:t>
            </a:r>
            <a:endParaRPr lang="en-US" sz="1500" dirty="0"/>
          </a:p>
        </p:txBody>
      </p:sp>
      <p:sp>
        <p:nvSpPr>
          <p:cNvPr id="6" name="Text 3"/>
          <p:cNvSpPr/>
          <p:nvPr/>
        </p:nvSpPr>
        <p:spPr>
          <a:xfrm>
            <a:off x="6155769" y="4903470"/>
            <a:ext cx="7805261" cy="305872"/>
          </a:xfrm>
          <a:prstGeom prst="rect">
            <a:avLst/>
          </a:prstGeom>
          <a:noFill/>
          <a:ln/>
        </p:spPr>
        <p:txBody>
          <a:bodyPr wrap="none" lIns="0" tIns="0" rIns="0" bIns="0" rtlCol="0" anchor="t"/>
          <a:lstStyle/>
          <a:p>
            <a:pPr algn="l" indent="0" marL="0">
              <a:lnSpc>
                <a:spcPts val="2400"/>
              </a:lnSpc>
              <a:buNone/>
            </a:pPr>
            <a:endParaRPr lang="en-US" sz="1500" dirty="0"/>
          </a:p>
        </p:txBody>
      </p:sp>
      <p:sp>
        <p:nvSpPr>
          <p:cNvPr id="7" name="Text 4"/>
          <p:cNvSpPr/>
          <p:nvPr/>
        </p:nvSpPr>
        <p:spPr>
          <a:xfrm>
            <a:off x="6155769" y="5496163"/>
            <a:ext cx="4428887" cy="298847"/>
          </a:xfrm>
          <a:prstGeom prst="rect">
            <a:avLst/>
          </a:prstGeom>
          <a:noFill/>
          <a:ln/>
        </p:spPr>
        <p:txBody>
          <a:bodyPr wrap="none" lIns="0" tIns="0" rIns="0" bIns="0" rtlCol="0" anchor="t"/>
          <a:lstStyle/>
          <a:p>
            <a:pPr algn="l" indent="0" marL="0">
              <a:lnSpc>
                <a:spcPts val="2350"/>
              </a:lnSpc>
              <a:buNone/>
            </a:pPr>
            <a:r>
              <a:rPr lang="en-US" sz="1850" b="1" dirty="0">
                <a:solidFill>
                  <a:srgbClr val="5E98F1"/>
                </a:solidFill>
                <a:latin typeface="Unbounded Bold" pitchFamily="34" charset="0"/>
                <a:ea typeface="Unbounded Bold" pitchFamily="34" charset="-122"/>
                <a:cs typeface="Unbounded Bold" pitchFamily="34" charset="-120"/>
              </a:rPr>
              <a:t>K.R. MANGALAM UNIVERSITY</a:t>
            </a:r>
            <a:endParaRPr lang="en-US" sz="1850" dirty="0"/>
          </a:p>
        </p:txBody>
      </p:sp>
      <p:sp>
        <p:nvSpPr>
          <p:cNvPr id="8" name="Text 5"/>
          <p:cNvSpPr/>
          <p:nvPr/>
        </p:nvSpPr>
        <p:spPr>
          <a:xfrm>
            <a:off x="6155769" y="5871448"/>
            <a:ext cx="2751653" cy="298847"/>
          </a:xfrm>
          <a:prstGeom prst="rect">
            <a:avLst/>
          </a:prstGeom>
          <a:noFill/>
          <a:ln/>
        </p:spPr>
        <p:txBody>
          <a:bodyPr wrap="none" lIns="0" tIns="0" rIns="0" bIns="0" rtlCol="0" anchor="t"/>
          <a:lstStyle/>
          <a:p>
            <a:pPr algn="l" indent="0" marL="0">
              <a:lnSpc>
                <a:spcPts val="2350"/>
              </a:lnSpc>
              <a:buNone/>
            </a:pPr>
            <a:r>
              <a:rPr lang="en-US" sz="1850" b="1" u="sng" dirty="0">
                <a:solidFill>
                  <a:srgbClr val="5E98F1"/>
                </a:solidFill>
                <a:latin typeface="Unbounded Bold" pitchFamily="34" charset="0"/>
                <a:ea typeface="Unbounded Bold" pitchFamily="34" charset="-122"/>
                <a:cs typeface="Unbounded Bold" pitchFamily="34" charset="-120"/>
                <a:hlinkClick r:id="rId2" invalidUrl="" action="" tgtFrame="" tooltip="" history="1" highlightClick="0" endSnd="0">
                  <a:extLst>
                    <a:ext uri="{A12FA001-AC4F-418D-AE19-62706E023703}">
                      <ahyp:hlinkClr xmlns:ahyp="http://schemas.microsoft.com/office/drawing/2018/hyperlinkcolor" val="tx"/>
                    </a:ext>
                  </a:extLst>
                </a:hlinkClick>
              </a:rPr>
              <a:t>B.Tech</a:t>
            </a:r>
            <a:pPr algn="l" indent="0" marL="0">
              <a:lnSpc>
                <a:spcPts val="2350"/>
              </a:lnSpc>
              <a:buNone/>
            </a:pPr>
            <a:r>
              <a:rPr lang="en-US" sz="1850" b="1" dirty="0">
                <a:solidFill>
                  <a:srgbClr val="97B8FF"/>
                </a:solidFill>
                <a:latin typeface="Unbounded Bold" pitchFamily="34" charset="0"/>
                <a:ea typeface="Unbounded Bold" pitchFamily="34" charset="-122"/>
                <a:cs typeface="Unbounded Bold" pitchFamily="34" charset="-120"/>
              </a:rPr>
              <a:t> CSE (AI-ML)</a:t>
            </a:r>
            <a:endParaRPr lang="en-US" sz="1850" dirty="0"/>
          </a:p>
        </p:txBody>
      </p:sp>
      <p:sp>
        <p:nvSpPr>
          <p:cNvPr id="9" name="Text 6"/>
          <p:cNvSpPr/>
          <p:nvPr/>
        </p:nvSpPr>
        <p:spPr>
          <a:xfrm>
            <a:off x="6155769" y="6246733"/>
            <a:ext cx="3408759" cy="298847"/>
          </a:xfrm>
          <a:prstGeom prst="rect">
            <a:avLst/>
          </a:prstGeom>
          <a:noFill/>
          <a:ln/>
        </p:spPr>
        <p:txBody>
          <a:bodyPr wrap="none" lIns="0" tIns="0" rIns="0" bIns="0" rtlCol="0" anchor="t"/>
          <a:lstStyle/>
          <a:p>
            <a:pPr algn="l" indent="0" marL="0">
              <a:lnSpc>
                <a:spcPts val="2350"/>
              </a:lnSpc>
              <a:buNone/>
            </a:pPr>
            <a:r>
              <a:rPr lang="en-US" sz="1850" b="1" dirty="0">
                <a:solidFill>
                  <a:srgbClr val="5E98F1"/>
                </a:solidFill>
                <a:latin typeface="Unbounded Bold" pitchFamily="34" charset="0"/>
                <a:ea typeface="Unbounded Bold" pitchFamily="34" charset="-122"/>
                <a:cs typeface="Unbounded Bold" pitchFamily="34" charset="-120"/>
              </a:rPr>
              <a:t>Name: Subhranil Dutta</a:t>
            </a:r>
            <a:endParaRPr lang="en-US" sz="1850" dirty="0"/>
          </a:p>
        </p:txBody>
      </p:sp>
      <p:sp>
        <p:nvSpPr>
          <p:cNvPr id="10" name="Text 7"/>
          <p:cNvSpPr/>
          <p:nvPr/>
        </p:nvSpPr>
        <p:spPr>
          <a:xfrm>
            <a:off x="6155769" y="6622018"/>
            <a:ext cx="3058954" cy="298847"/>
          </a:xfrm>
          <a:prstGeom prst="rect">
            <a:avLst/>
          </a:prstGeom>
          <a:noFill/>
          <a:ln/>
        </p:spPr>
        <p:txBody>
          <a:bodyPr wrap="none" lIns="0" tIns="0" rIns="0" bIns="0" rtlCol="0" anchor="t"/>
          <a:lstStyle/>
          <a:p>
            <a:pPr algn="l" indent="0" marL="0">
              <a:lnSpc>
                <a:spcPts val="2350"/>
              </a:lnSpc>
              <a:buNone/>
            </a:pPr>
            <a:r>
              <a:rPr lang="en-US" sz="1850" b="1" dirty="0">
                <a:solidFill>
                  <a:srgbClr val="5E98F1"/>
                </a:solidFill>
                <a:latin typeface="Unbounded Bold" pitchFamily="34" charset="0"/>
                <a:ea typeface="Unbounded Bold" pitchFamily="34" charset="-122"/>
                <a:cs typeface="Unbounded Bold" pitchFamily="34" charset="-120"/>
              </a:rPr>
              <a:t> Roll No: 2501730179</a:t>
            </a:r>
            <a:endParaRPr lang="en-US" sz="1850" dirty="0"/>
          </a:p>
        </p:txBody>
      </p:sp>
      <p:sp>
        <p:nvSpPr>
          <p:cNvPr id="11" name="Text 8"/>
          <p:cNvSpPr/>
          <p:nvPr/>
        </p:nvSpPr>
        <p:spPr>
          <a:xfrm>
            <a:off x="6155769" y="6997303"/>
            <a:ext cx="2390894" cy="298847"/>
          </a:xfrm>
          <a:prstGeom prst="rect">
            <a:avLst/>
          </a:prstGeom>
          <a:noFill/>
          <a:ln/>
        </p:spPr>
        <p:txBody>
          <a:bodyPr wrap="none" lIns="0" tIns="0" rIns="0" bIns="0" rtlCol="0" anchor="t"/>
          <a:lstStyle/>
          <a:p>
            <a:pPr algn="l" indent="0" marL="0">
              <a:lnSpc>
                <a:spcPts val="2350"/>
              </a:lnSpc>
              <a:buNone/>
            </a:pPr>
            <a:r>
              <a:rPr lang="en-US" sz="1850" b="1" dirty="0">
                <a:solidFill>
                  <a:srgbClr val="5E98F1"/>
                </a:solidFill>
                <a:latin typeface="Unbounded Bold" pitchFamily="34" charset="0"/>
                <a:ea typeface="Unbounded Bold" pitchFamily="34" charset="-122"/>
                <a:cs typeface="Unbounded Bold" pitchFamily="34" charset="-120"/>
              </a:rPr>
              <a:t> Section: B</a:t>
            </a:r>
            <a:endParaRPr lang="en-US" sz="1850" dirty="0"/>
          </a:p>
        </p:txBody>
      </p:sp>
      <p:sp>
        <p:nvSpPr>
          <p:cNvPr id="12" name="Text 9"/>
          <p:cNvSpPr/>
          <p:nvPr/>
        </p:nvSpPr>
        <p:spPr>
          <a:xfrm>
            <a:off x="6155769" y="7372588"/>
            <a:ext cx="4965859" cy="298847"/>
          </a:xfrm>
          <a:prstGeom prst="rect">
            <a:avLst/>
          </a:prstGeom>
          <a:noFill/>
          <a:ln/>
        </p:spPr>
        <p:txBody>
          <a:bodyPr wrap="none" lIns="0" tIns="0" rIns="0" bIns="0" rtlCol="0" anchor="t"/>
          <a:lstStyle/>
          <a:p>
            <a:pPr algn="l" indent="0" marL="0">
              <a:lnSpc>
                <a:spcPts val="2350"/>
              </a:lnSpc>
              <a:buNone/>
            </a:pPr>
            <a:r>
              <a:rPr lang="en-US" sz="1850" b="1" dirty="0">
                <a:solidFill>
                  <a:srgbClr val="5E98F1"/>
                </a:solidFill>
                <a:latin typeface="Unbounded Bold" pitchFamily="34" charset="0"/>
                <a:ea typeface="Unbounded Bold" pitchFamily="34" charset="-122"/>
                <a:cs typeface="Unbounded Bold" pitchFamily="34" charset="-120"/>
              </a:rPr>
              <a:t> Submitted To: Mr. Aryan Sharma </a:t>
            </a:r>
            <a:endParaRPr lang="en-US" sz="18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466737"/>
          </a:xfrm>
          <a:prstGeom prst="rect">
            <a:avLst/>
          </a:prstGeom>
        </p:spPr>
      </p:pic>
      <p:sp>
        <p:nvSpPr>
          <p:cNvPr id="3" name="Text 0"/>
          <p:cNvSpPr/>
          <p:nvPr/>
        </p:nvSpPr>
        <p:spPr>
          <a:xfrm>
            <a:off x="690682" y="3163610"/>
            <a:ext cx="9845873" cy="616744"/>
          </a:xfrm>
          <a:prstGeom prst="rect">
            <a:avLst/>
          </a:prstGeom>
          <a:noFill/>
          <a:ln/>
        </p:spPr>
        <p:txBody>
          <a:bodyPr wrap="none" lIns="0" tIns="0" rIns="0" bIns="0" rtlCol="0" anchor="t"/>
          <a:lstStyle/>
          <a:p>
            <a:pPr algn="l" indent="0" marL="0">
              <a:lnSpc>
                <a:spcPts val="4850"/>
              </a:lnSpc>
              <a:buNone/>
            </a:pPr>
            <a:r>
              <a:rPr lang="en-US" sz="3850" b="1" dirty="0">
                <a:solidFill>
                  <a:srgbClr val="97B8FF"/>
                </a:solidFill>
                <a:latin typeface="Unbounded Bold" pitchFamily="34" charset="0"/>
                <a:ea typeface="Unbounded Bold" pitchFamily="34" charset="-122"/>
                <a:cs typeface="Unbounded Bold" pitchFamily="34" charset="-120"/>
              </a:rPr>
              <a:t>Unpacking Artificial Intelligence</a:t>
            </a:r>
            <a:endParaRPr lang="en-US" sz="3850" dirty="0"/>
          </a:p>
        </p:txBody>
      </p:sp>
      <p:sp>
        <p:nvSpPr>
          <p:cNvPr id="4" name="Text 1"/>
          <p:cNvSpPr/>
          <p:nvPr/>
        </p:nvSpPr>
        <p:spPr>
          <a:xfrm>
            <a:off x="690682" y="4076343"/>
            <a:ext cx="13249037" cy="631269"/>
          </a:xfrm>
          <a:prstGeom prst="rect">
            <a:avLst/>
          </a:prstGeom>
          <a:noFill/>
          <a:ln/>
        </p:spPr>
        <p:txBody>
          <a:bodyPr wrap="square" lIns="0" tIns="0" rIns="0" bIns="0" rtlCol="0" anchor="t"/>
          <a:lstStyle/>
          <a:p>
            <a:pPr algn="l" indent="0" marL="0">
              <a:lnSpc>
                <a:spcPts val="2450"/>
              </a:lnSpc>
              <a:buNone/>
            </a:pPr>
            <a:r>
              <a:rPr lang="en-US" sz="1550" dirty="0">
                <a:solidFill>
                  <a:srgbClr val="E0D6DE"/>
                </a:solidFill>
                <a:latin typeface="Open Sans" pitchFamily="34" charset="0"/>
                <a:ea typeface="Open Sans" pitchFamily="34" charset="-122"/>
                <a:cs typeface="Open Sans" pitchFamily="34" charset="-120"/>
              </a:rPr>
              <a:t>AI allows machines to learn, decide, understand, and recognize, mimicking human intelligence. It processes data to identify trends and improve performance over time.</a:t>
            </a:r>
            <a:endParaRPr lang="en-US" sz="1550" dirty="0"/>
          </a:p>
        </p:txBody>
      </p:sp>
      <p:sp>
        <p:nvSpPr>
          <p:cNvPr id="5" name="Shape 2"/>
          <p:cNvSpPr/>
          <p:nvPr/>
        </p:nvSpPr>
        <p:spPr>
          <a:xfrm>
            <a:off x="690682" y="4929545"/>
            <a:ext cx="4284821" cy="2603183"/>
          </a:xfrm>
          <a:prstGeom prst="roundRect">
            <a:avLst>
              <a:gd name="adj" fmla="val 351"/>
            </a:avLst>
          </a:prstGeom>
          <a:solidFill>
            <a:srgbClr val="26262B"/>
          </a:solidFill>
          <a:ln w="22860">
            <a:solidFill>
              <a:srgbClr val="3F3F44"/>
            </a:solidFill>
            <a:prstDash val="solid"/>
          </a:ln>
        </p:spPr>
      </p:sp>
      <p:pic>
        <p:nvPicPr>
          <p:cNvPr id="6" name="Image 1" descr="preencoded.png">    </p:cNvPr>
          <p:cNvPicPr>
            <a:picLocks noChangeAspect="1"/>
          </p:cNvPicPr>
          <p:nvPr/>
        </p:nvPicPr>
        <p:blipFill>
          <a:blip r:embed="rId2"/>
          <a:stretch>
            <a:fillRect/>
          </a:stretch>
        </p:blipFill>
        <p:spPr>
          <a:xfrm>
            <a:off x="910828" y="5149691"/>
            <a:ext cx="591979" cy="591979"/>
          </a:xfrm>
          <a:prstGeom prst="rect">
            <a:avLst/>
          </a:prstGeom>
        </p:spPr>
      </p:pic>
      <p:pic>
        <p:nvPicPr>
          <p:cNvPr id="7" name="Image 2" descr="preencoded.png">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73587" y="5312450"/>
            <a:ext cx="266343" cy="266343"/>
          </a:xfrm>
          <a:prstGeom prst="rect">
            <a:avLst/>
          </a:prstGeom>
        </p:spPr>
      </p:pic>
      <p:sp>
        <p:nvSpPr>
          <p:cNvPr id="8" name="Text 3"/>
          <p:cNvSpPr/>
          <p:nvPr/>
        </p:nvSpPr>
        <p:spPr>
          <a:xfrm>
            <a:off x="910828" y="5938957"/>
            <a:ext cx="2823567" cy="308372"/>
          </a:xfrm>
          <a:prstGeom prst="rect">
            <a:avLst/>
          </a:prstGeom>
          <a:noFill/>
          <a:ln/>
        </p:spPr>
        <p:txBody>
          <a:bodyPr wrap="none" lIns="0" tIns="0" rIns="0" bIns="0" rtlCol="0" anchor="t"/>
          <a:lstStyle/>
          <a:p>
            <a:pPr algn="l" indent="0" marL="0">
              <a:lnSpc>
                <a:spcPts val="2400"/>
              </a:lnSpc>
              <a:buNone/>
            </a:pPr>
            <a:r>
              <a:rPr lang="en-US" sz="1900" b="1" dirty="0">
                <a:solidFill>
                  <a:srgbClr val="E0D6DE"/>
                </a:solidFill>
                <a:latin typeface="Unbounded Bold" pitchFamily="34" charset="0"/>
                <a:ea typeface="Unbounded Bold" pitchFamily="34" charset="-122"/>
                <a:cs typeface="Unbounded Bold" pitchFamily="34" charset="-120"/>
              </a:rPr>
              <a:t>Learning Patterns</a:t>
            </a:r>
            <a:endParaRPr lang="en-US" sz="1900" dirty="0"/>
          </a:p>
        </p:txBody>
      </p:sp>
      <p:sp>
        <p:nvSpPr>
          <p:cNvPr id="9" name="Text 4"/>
          <p:cNvSpPr/>
          <p:nvPr/>
        </p:nvSpPr>
        <p:spPr>
          <a:xfrm>
            <a:off x="910828" y="6365677"/>
            <a:ext cx="3844528" cy="631269"/>
          </a:xfrm>
          <a:prstGeom prst="rect">
            <a:avLst/>
          </a:prstGeom>
          <a:noFill/>
          <a:ln/>
        </p:spPr>
        <p:txBody>
          <a:bodyPr wrap="square" lIns="0" tIns="0" rIns="0" bIns="0" rtlCol="0" anchor="t"/>
          <a:lstStyle/>
          <a:p>
            <a:pPr algn="l" indent="0" marL="0">
              <a:lnSpc>
                <a:spcPts val="2450"/>
              </a:lnSpc>
              <a:buNone/>
            </a:pPr>
            <a:r>
              <a:rPr lang="en-US" sz="1550" dirty="0">
                <a:solidFill>
                  <a:srgbClr val="E0D6DE"/>
                </a:solidFill>
                <a:latin typeface="Open Sans" pitchFamily="34" charset="0"/>
                <a:ea typeface="Open Sans" pitchFamily="34" charset="-122"/>
                <a:cs typeface="Open Sans" pitchFamily="34" charset="-120"/>
              </a:rPr>
              <a:t>AI systems excel at identifying complex patterns within vast datasets.</a:t>
            </a:r>
            <a:endParaRPr lang="en-US" sz="1550" dirty="0"/>
          </a:p>
        </p:txBody>
      </p:sp>
      <p:sp>
        <p:nvSpPr>
          <p:cNvPr id="10" name="Shape 5"/>
          <p:cNvSpPr/>
          <p:nvPr/>
        </p:nvSpPr>
        <p:spPr>
          <a:xfrm>
            <a:off x="5172789" y="4929545"/>
            <a:ext cx="4284821" cy="2603183"/>
          </a:xfrm>
          <a:prstGeom prst="roundRect">
            <a:avLst>
              <a:gd name="adj" fmla="val 351"/>
            </a:avLst>
          </a:prstGeom>
          <a:solidFill>
            <a:srgbClr val="26262B"/>
          </a:solidFill>
          <a:ln w="22860">
            <a:solidFill>
              <a:srgbClr val="3F3F44"/>
            </a:solidFill>
            <a:prstDash val="solid"/>
          </a:ln>
        </p:spPr>
      </p:sp>
      <p:pic>
        <p:nvPicPr>
          <p:cNvPr id="11" name="Image 3" descr="preencoded.png">    </p:cNvPr>
          <p:cNvPicPr>
            <a:picLocks noChangeAspect="1"/>
          </p:cNvPicPr>
          <p:nvPr/>
        </p:nvPicPr>
        <p:blipFill>
          <a:blip r:embed="rId5"/>
          <a:stretch>
            <a:fillRect/>
          </a:stretch>
        </p:blipFill>
        <p:spPr>
          <a:xfrm>
            <a:off x="5392936" y="5149691"/>
            <a:ext cx="591979" cy="591979"/>
          </a:xfrm>
          <a:prstGeom prst="rect">
            <a:avLst/>
          </a:prstGeom>
        </p:spPr>
      </p:pic>
      <p:pic>
        <p:nvPicPr>
          <p:cNvPr id="12" name="Image 4" descr="preencoded.png">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555694" y="5312450"/>
            <a:ext cx="266343" cy="266343"/>
          </a:xfrm>
          <a:prstGeom prst="rect">
            <a:avLst/>
          </a:prstGeom>
        </p:spPr>
      </p:pic>
      <p:sp>
        <p:nvSpPr>
          <p:cNvPr id="13" name="Text 6"/>
          <p:cNvSpPr/>
          <p:nvPr/>
        </p:nvSpPr>
        <p:spPr>
          <a:xfrm>
            <a:off x="5392936" y="5938957"/>
            <a:ext cx="2549723" cy="308372"/>
          </a:xfrm>
          <a:prstGeom prst="rect">
            <a:avLst/>
          </a:prstGeom>
          <a:noFill/>
          <a:ln/>
        </p:spPr>
        <p:txBody>
          <a:bodyPr wrap="none" lIns="0" tIns="0" rIns="0" bIns="0" rtlCol="0" anchor="t"/>
          <a:lstStyle/>
          <a:p>
            <a:pPr algn="l" indent="0" marL="0">
              <a:lnSpc>
                <a:spcPts val="2400"/>
              </a:lnSpc>
              <a:buNone/>
            </a:pPr>
            <a:r>
              <a:rPr lang="en-US" sz="1900" b="1" dirty="0">
                <a:solidFill>
                  <a:srgbClr val="E0D6DE"/>
                </a:solidFill>
                <a:latin typeface="Unbounded Bold" pitchFamily="34" charset="0"/>
                <a:ea typeface="Unbounded Bold" pitchFamily="34" charset="-122"/>
                <a:cs typeface="Unbounded Bold" pitchFamily="34" charset="-120"/>
              </a:rPr>
              <a:t>Decision Making</a:t>
            </a:r>
            <a:endParaRPr lang="en-US" sz="1900" dirty="0"/>
          </a:p>
        </p:txBody>
      </p:sp>
      <p:sp>
        <p:nvSpPr>
          <p:cNvPr id="14" name="Text 7"/>
          <p:cNvSpPr/>
          <p:nvPr/>
        </p:nvSpPr>
        <p:spPr>
          <a:xfrm>
            <a:off x="5392936" y="6365677"/>
            <a:ext cx="3844528" cy="631269"/>
          </a:xfrm>
          <a:prstGeom prst="rect">
            <a:avLst/>
          </a:prstGeom>
          <a:noFill/>
          <a:ln/>
        </p:spPr>
        <p:txBody>
          <a:bodyPr wrap="square" lIns="0" tIns="0" rIns="0" bIns="0" rtlCol="0" anchor="t"/>
          <a:lstStyle/>
          <a:p>
            <a:pPr algn="l" indent="0" marL="0">
              <a:lnSpc>
                <a:spcPts val="2450"/>
              </a:lnSpc>
              <a:buNone/>
            </a:pPr>
            <a:r>
              <a:rPr lang="en-US" sz="1550" dirty="0">
                <a:solidFill>
                  <a:srgbClr val="E0D6DE"/>
                </a:solidFill>
                <a:latin typeface="Open Sans" pitchFamily="34" charset="0"/>
                <a:ea typeface="Open Sans" pitchFamily="34" charset="-122"/>
                <a:cs typeface="Open Sans" pitchFamily="34" charset="-120"/>
              </a:rPr>
              <a:t>Algorithms empower machines to make informed choices.</a:t>
            </a:r>
            <a:endParaRPr lang="en-US" sz="1550" dirty="0"/>
          </a:p>
        </p:txBody>
      </p:sp>
      <p:sp>
        <p:nvSpPr>
          <p:cNvPr id="15" name="Shape 8"/>
          <p:cNvSpPr/>
          <p:nvPr/>
        </p:nvSpPr>
        <p:spPr>
          <a:xfrm>
            <a:off x="9654897" y="4929545"/>
            <a:ext cx="4284821" cy="2603183"/>
          </a:xfrm>
          <a:prstGeom prst="roundRect">
            <a:avLst>
              <a:gd name="adj" fmla="val 351"/>
            </a:avLst>
          </a:prstGeom>
          <a:solidFill>
            <a:srgbClr val="26262B"/>
          </a:solidFill>
          <a:ln w="22860">
            <a:solidFill>
              <a:srgbClr val="3F3F44"/>
            </a:solidFill>
            <a:prstDash val="solid"/>
          </a:ln>
        </p:spPr>
      </p:sp>
      <p:pic>
        <p:nvPicPr>
          <p:cNvPr id="16" name="Image 5" descr="preencoded.png">    </p:cNvPr>
          <p:cNvPicPr>
            <a:picLocks noChangeAspect="1"/>
          </p:cNvPicPr>
          <p:nvPr/>
        </p:nvPicPr>
        <p:blipFill>
          <a:blip r:embed="rId8"/>
          <a:stretch>
            <a:fillRect/>
          </a:stretch>
        </p:blipFill>
        <p:spPr>
          <a:xfrm>
            <a:off x="9875044" y="5149691"/>
            <a:ext cx="591979" cy="591979"/>
          </a:xfrm>
          <a:prstGeom prst="rect">
            <a:avLst/>
          </a:prstGeom>
        </p:spPr>
      </p:pic>
      <p:pic>
        <p:nvPicPr>
          <p:cNvPr id="17" name="Image 6" descr="preencoded.png">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037802" y="5312450"/>
            <a:ext cx="266343" cy="266343"/>
          </a:xfrm>
          <a:prstGeom prst="rect">
            <a:avLst/>
          </a:prstGeom>
        </p:spPr>
      </p:pic>
      <p:sp>
        <p:nvSpPr>
          <p:cNvPr id="18" name="Text 9"/>
          <p:cNvSpPr/>
          <p:nvPr/>
        </p:nvSpPr>
        <p:spPr>
          <a:xfrm>
            <a:off x="9875044" y="5938957"/>
            <a:ext cx="3758684" cy="308372"/>
          </a:xfrm>
          <a:prstGeom prst="rect">
            <a:avLst/>
          </a:prstGeom>
          <a:noFill/>
          <a:ln/>
        </p:spPr>
        <p:txBody>
          <a:bodyPr wrap="none" lIns="0" tIns="0" rIns="0" bIns="0" rtlCol="0" anchor="t"/>
          <a:lstStyle/>
          <a:p>
            <a:pPr algn="l" indent="0" marL="0">
              <a:lnSpc>
                <a:spcPts val="2400"/>
              </a:lnSpc>
              <a:buNone/>
            </a:pPr>
            <a:r>
              <a:rPr lang="en-US" sz="1900" b="1" dirty="0">
                <a:solidFill>
                  <a:srgbClr val="E0D6DE"/>
                </a:solidFill>
                <a:latin typeface="Unbounded Bold" pitchFamily="34" charset="0"/>
                <a:ea typeface="Unbounded Bold" pitchFamily="34" charset="-122"/>
                <a:cs typeface="Unbounded Bold" pitchFamily="34" charset="-120"/>
              </a:rPr>
              <a:t>Language &amp; Recognition</a:t>
            </a:r>
            <a:endParaRPr lang="en-US" sz="1900" dirty="0"/>
          </a:p>
        </p:txBody>
      </p:sp>
      <p:sp>
        <p:nvSpPr>
          <p:cNvPr id="19" name="Text 10"/>
          <p:cNvSpPr/>
          <p:nvPr/>
        </p:nvSpPr>
        <p:spPr>
          <a:xfrm>
            <a:off x="9875044" y="6365677"/>
            <a:ext cx="3844528" cy="946904"/>
          </a:xfrm>
          <a:prstGeom prst="rect">
            <a:avLst/>
          </a:prstGeom>
          <a:noFill/>
          <a:ln/>
        </p:spPr>
        <p:txBody>
          <a:bodyPr wrap="square" lIns="0" tIns="0" rIns="0" bIns="0" rtlCol="0" anchor="t"/>
          <a:lstStyle/>
          <a:p>
            <a:pPr algn="l" indent="0" marL="0">
              <a:lnSpc>
                <a:spcPts val="2450"/>
              </a:lnSpc>
              <a:buNone/>
            </a:pPr>
            <a:r>
              <a:rPr lang="en-US" sz="1550" dirty="0">
                <a:solidFill>
                  <a:srgbClr val="E0D6DE"/>
                </a:solidFill>
                <a:latin typeface="Open Sans" pitchFamily="34" charset="0"/>
                <a:ea typeface="Open Sans" pitchFamily="34" charset="-122"/>
                <a:cs typeface="Open Sans" pitchFamily="34" charset="-120"/>
              </a:rPr>
              <a:t>From voice assistants to image recognition, AI bridges human-machine communication.</a:t>
            </a:r>
            <a:endParaRPr lang="en-US" sz="15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648414" y="688896"/>
            <a:ext cx="10913269" cy="579001"/>
          </a:xfrm>
          <a:prstGeom prst="rect">
            <a:avLst/>
          </a:prstGeom>
          <a:noFill/>
          <a:ln/>
        </p:spPr>
        <p:txBody>
          <a:bodyPr wrap="none" lIns="0" tIns="0" rIns="0" bIns="0" rtlCol="0" anchor="t"/>
          <a:lstStyle/>
          <a:p>
            <a:pPr algn="l" indent="0" marL="0">
              <a:lnSpc>
                <a:spcPts val="4550"/>
              </a:lnSpc>
              <a:buNone/>
            </a:pPr>
            <a:r>
              <a:rPr lang="en-US" sz="3600" b="1" dirty="0">
                <a:solidFill>
                  <a:srgbClr val="97B8FF"/>
                </a:solidFill>
                <a:latin typeface="Unbounded Bold" pitchFamily="34" charset="0"/>
                <a:ea typeface="Unbounded Bold" pitchFamily="34" charset="-122"/>
                <a:cs typeface="Unbounded Bold" pitchFamily="34" charset="-120"/>
              </a:rPr>
              <a:t>Key Technologies Powering Modern AI</a:t>
            </a:r>
            <a:endParaRPr lang="en-US" sz="3600" dirty="0"/>
          </a:p>
        </p:txBody>
      </p:sp>
      <p:sp>
        <p:nvSpPr>
          <p:cNvPr id="3" name="Text 1"/>
          <p:cNvSpPr/>
          <p:nvPr/>
        </p:nvSpPr>
        <p:spPr>
          <a:xfrm>
            <a:off x="648414" y="1731050"/>
            <a:ext cx="4142661" cy="578882"/>
          </a:xfrm>
          <a:prstGeom prst="rect">
            <a:avLst/>
          </a:prstGeom>
          <a:noFill/>
          <a:ln/>
        </p:spPr>
        <p:txBody>
          <a:bodyPr wrap="square" lIns="0" tIns="0" rIns="0" bIns="0" rtlCol="0" anchor="t"/>
          <a:lstStyle/>
          <a:p>
            <a:pPr algn="l" indent="0" marL="0">
              <a:lnSpc>
                <a:spcPts val="2250"/>
              </a:lnSpc>
              <a:buNone/>
            </a:pPr>
            <a:r>
              <a:rPr lang="en-US" sz="1800" b="1" dirty="0">
                <a:solidFill>
                  <a:srgbClr val="97B8FF"/>
                </a:solidFill>
                <a:latin typeface="Unbounded Bold" pitchFamily="34" charset="0"/>
                <a:ea typeface="Unbounded Bold" pitchFamily="34" charset="-122"/>
                <a:cs typeface="Unbounded Bold" pitchFamily="34" charset="-120"/>
              </a:rPr>
              <a:t>Foundations &amp; Model Families</a:t>
            </a:r>
            <a:endParaRPr lang="en-US" sz="1800" dirty="0"/>
          </a:p>
        </p:txBody>
      </p:sp>
      <p:sp>
        <p:nvSpPr>
          <p:cNvPr id="4" name="Text 2"/>
          <p:cNvSpPr/>
          <p:nvPr/>
        </p:nvSpPr>
        <p:spPr>
          <a:xfrm>
            <a:off x="648414" y="2495193"/>
            <a:ext cx="4142661" cy="1185386"/>
          </a:xfrm>
          <a:prstGeom prst="rect">
            <a:avLst/>
          </a:prstGeom>
          <a:noFill/>
          <a:ln/>
        </p:spPr>
        <p:txBody>
          <a:bodyPr wrap="square" lIns="0" tIns="0" rIns="0" bIns="0" rtlCol="0" anchor="t"/>
          <a:lstStyle/>
          <a:p>
            <a:pPr algn="l" marL="342900" indent="-342900">
              <a:lnSpc>
                <a:spcPts val="2300"/>
              </a:lnSpc>
              <a:buSzPct val="100000"/>
              <a:buChar char="•"/>
            </a:pPr>
            <a:r>
              <a:rPr lang="en-US" sz="1450" b="1" dirty="0">
                <a:solidFill>
                  <a:srgbClr val="E0D6DE"/>
                </a:solidFill>
                <a:latin typeface="Open Sans" pitchFamily="34" charset="0"/>
                <a:ea typeface="Open Sans" pitchFamily="34" charset="-122"/>
                <a:cs typeface="Open Sans" pitchFamily="34" charset="-120"/>
              </a:rPr>
              <a:t>Transformers &amp; LLMs:</a:t>
            </a:r>
            <a:pPr algn="l" indent="0" marL="0">
              <a:lnSpc>
                <a:spcPts val="2300"/>
              </a:lnSpc>
              <a:buNone/>
            </a:pPr>
            <a:r>
              <a:rPr lang="en-US" sz="1450" dirty="0">
                <a:solidFill>
                  <a:srgbClr val="E0D6DE"/>
                </a:solidFill>
                <a:latin typeface="Open Sans" pitchFamily="34" charset="0"/>
                <a:ea typeface="Open Sans" pitchFamily="34" charset="-122"/>
                <a:cs typeface="Open Sans" pitchFamily="34" charset="-120"/>
              </a:rPr>
              <a:t> Dominant architecture for text, vision, and multimodal models, powering GPT-style generation and BERT-style understanding.</a:t>
            </a:r>
            <a:endParaRPr lang="en-US" sz="1450" dirty="0"/>
          </a:p>
        </p:txBody>
      </p:sp>
      <p:sp>
        <p:nvSpPr>
          <p:cNvPr id="5" name="Text 3"/>
          <p:cNvSpPr/>
          <p:nvPr/>
        </p:nvSpPr>
        <p:spPr>
          <a:xfrm>
            <a:off x="648414" y="3745349"/>
            <a:ext cx="4142661" cy="889040"/>
          </a:xfrm>
          <a:prstGeom prst="rect">
            <a:avLst/>
          </a:prstGeom>
          <a:noFill/>
          <a:ln/>
        </p:spPr>
        <p:txBody>
          <a:bodyPr wrap="square" lIns="0" tIns="0" rIns="0" bIns="0" rtlCol="0" anchor="t"/>
          <a:lstStyle/>
          <a:p>
            <a:pPr algn="l" marL="342900" indent="-342900">
              <a:lnSpc>
                <a:spcPts val="2300"/>
              </a:lnSpc>
              <a:buSzPct val="100000"/>
              <a:buChar char="•"/>
            </a:pPr>
            <a:r>
              <a:rPr lang="en-US" sz="1450" b="1" dirty="0">
                <a:solidFill>
                  <a:srgbClr val="E0D6DE"/>
                </a:solidFill>
                <a:latin typeface="Open Sans" pitchFamily="34" charset="0"/>
                <a:ea typeface="Open Sans" pitchFamily="34" charset="-122"/>
                <a:cs typeface="Open Sans" pitchFamily="34" charset="-120"/>
              </a:rPr>
              <a:t>Generative Models:</a:t>
            </a:r>
            <a:pPr algn="l" indent="0" marL="0">
              <a:lnSpc>
                <a:spcPts val="2300"/>
              </a:lnSpc>
              <a:buNone/>
            </a:pPr>
            <a:r>
              <a:rPr lang="en-US" sz="1450" dirty="0">
                <a:solidFill>
                  <a:srgbClr val="E0D6DE"/>
                </a:solidFill>
                <a:latin typeface="Open Sans" pitchFamily="34" charset="0"/>
                <a:ea typeface="Open Sans" pitchFamily="34" charset="-122"/>
                <a:cs typeface="Open Sans" pitchFamily="34" charset="-120"/>
              </a:rPr>
              <a:t> Fuel creative tasks like code, image, and video generation through autoregressive LLMs and diffusion models.</a:t>
            </a:r>
            <a:endParaRPr lang="en-US" sz="1450" dirty="0"/>
          </a:p>
        </p:txBody>
      </p:sp>
      <p:sp>
        <p:nvSpPr>
          <p:cNvPr id="6" name="Text 4"/>
          <p:cNvSpPr/>
          <p:nvPr/>
        </p:nvSpPr>
        <p:spPr>
          <a:xfrm>
            <a:off x="5250656" y="1731050"/>
            <a:ext cx="4144089" cy="578882"/>
          </a:xfrm>
          <a:prstGeom prst="rect">
            <a:avLst/>
          </a:prstGeom>
          <a:noFill/>
          <a:ln/>
        </p:spPr>
        <p:txBody>
          <a:bodyPr wrap="square" lIns="0" tIns="0" rIns="0" bIns="0" rtlCol="0" anchor="t"/>
          <a:lstStyle/>
          <a:p>
            <a:pPr algn="l" indent="0" marL="0">
              <a:lnSpc>
                <a:spcPts val="2250"/>
              </a:lnSpc>
              <a:buNone/>
            </a:pPr>
            <a:r>
              <a:rPr lang="en-US" sz="1800" b="1" dirty="0">
                <a:solidFill>
                  <a:srgbClr val="97B8FF"/>
                </a:solidFill>
                <a:latin typeface="Unbounded Bold" pitchFamily="34" charset="0"/>
                <a:ea typeface="Unbounded Bold" pitchFamily="34" charset="-122"/>
                <a:cs typeface="Unbounded Bold" pitchFamily="34" charset="-120"/>
              </a:rPr>
              <a:t>Core Frameworks &amp; Libraries</a:t>
            </a:r>
            <a:endParaRPr lang="en-US" sz="1800" dirty="0"/>
          </a:p>
        </p:txBody>
      </p:sp>
      <p:sp>
        <p:nvSpPr>
          <p:cNvPr id="7" name="Text 5"/>
          <p:cNvSpPr/>
          <p:nvPr/>
        </p:nvSpPr>
        <p:spPr>
          <a:xfrm>
            <a:off x="5250656" y="2495193"/>
            <a:ext cx="4144089" cy="889040"/>
          </a:xfrm>
          <a:prstGeom prst="rect">
            <a:avLst/>
          </a:prstGeom>
          <a:noFill/>
          <a:ln/>
        </p:spPr>
        <p:txBody>
          <a:bodyPr wrap="square" lIns="0" tIns="0" rIns="0" bIns="0" rtlCol="0" anchor="t"/>
          <a:lstStyle/>
          <a:p>
            <a:pPr algn="l" marL="342900" indent="-342900">
              <a:lnSpc>
                <a:spcPts val="2300"/>
              </a:lnSpc>
              <a:buSzPct val="100000"/>
              <a:buChar char="•"/>
            </a:pPr>
            <a:r>
              <a:rPr lang="en-US" sz="1450" b="1" dirty="0">
                <a:solidFill>
                  <a:srgbClr val="E0D6DE"/>
                </a:solidFill>
                <a:latin typeface="Open Sans" pitchFamily="34" charset="0"/>
                <a:ea typeface="Open Sans" pitchFamily="34" charset="-122"/>
                <a:cs typeface="Open Sans" pitchFamily="34" charset="-120"/>
              </a:rPr>
              <a:t>PyTorch:</a:t>
            </a:r>
            <a:pPr algn="l" indent="0" marL="0">
              <a:lnSpc>
                <a:spcPts val="2300"/>
              </a:lnSpc>
              <a:buNone/>
            </a:pPr>
            <a:r>
              <a:rPr lang="en-US" sz="1450" dirty="0">
                <a:solidFill>
                  <a:srgbClr val="E0D6DE"/>
                </a:solidFill>
                <a:latin typeface="Open Sans" pitchFamily="34" charset="0"/>
                <a:ea typeface="Open Sans" pitchFamily="34" charset="-122"/>
                <a:cs typeface="Open Sans" pitchFamily="34" charset="-120"/>
              </a:rPr>
              <a:t> The go-to for research and production deep learning with dynamic graphs and strong GPU support.</a:t>
            </a:r>
            <a:endParaRPr lang="en-US" sz="1450" dirty="0"/>
          </a:p>
        </p:txBody>
      </p:sp>
      <p:sp>
        <p:nvSpPr>
          <p:cNvPr id="8" name="Text 6"/>
          <p:cNvSpPr/>
          <p:nvPr/>
        </p:nvSpPr>
        <p:spPr>
          <a:xfrm>
            <a:off x="5250656" y="3449003"/>
            <a:ext cx="4144089" cy="592693"/>
          </a:xfrm>
          <a:prstGeom prst="rect">
            <a:avLst/>
          </a:prstGeom>
          <a:noFill/>
          <a:ln/>
        </p:spPr>
        <p:txBody>
          <a:bodyPr wrap="square" lIns="0" tIns="0" rIns="0" bIns="0" rtlCol="0" anchor="t"/>
          <a:lstStyle/>
          <a:p>
            <a:pPr algn="l" marL="342900" indent="-342900">
              <a:lnSpc>
                <a:spcPts val="2300"/>
              </a:lnSpc>
              <a:buSzPct val="100000"/>
              <a:buChar char="•"/>
            </a:pPr>
            <a:r>
              <a:rPr lang="en-US" sz="1450" b="1" dirty="0">
                <a:solidFill>
                  <a:srgbClr val="E0D6DE"/>
                </a:solidFill>
                <a:latin typeface="Open Sans" pitchFamily="34" charset="0"/>
                <a:ea typeface="Open Sans" pitchFamily="34" charset="-122"/>
                <a:cs typeface="Open Sans" pitchFamily="34" charset="-120"/>
              </a:rPr>
              <a:t>TensorFlow:</a:t>
            </a:r>
            <a:pPr algn="l" indent="0" marL="0">
              <a:lnSpc>
                <a:spcPts val="2300"/>
              </a:lnSpc>
              <a:buNone/>
            </a:pPr>
            <a:r>
              <a:rPr lang="en-US" sz="1450" dirty="0">
                <a:solidFill>
                  <a:srgbClr val="E0D6DE"/>
                </a:solidFill>
                <a:latin typeface="Open Sans" pitchFamily="34" charset="0"/>
                <a:ea typeface="Open Sans" pitchFamily="34" charset="-122"/>
                <a:cs typeface="Open Sans" pitchFamily="34" charset="-120"/>
              </a:rPr>
              <a:t> A mature, production-grade ML ecosystem widely used in industry.</a:t>
            </a:r>
            <a:endParaRPr lang="en-US" sz="1450" dirty="0"/>
          </a:p>
        </p:txBody>
      </p:sp>
      <p:sp>
        <p:nvSpPr>
          <p:cNvPr id="9" name="Text 7"/>
          <p:cNvSpPr/>
          <p:nvPr/>
        </p:nvSpPr>
        <p:spPr>
          <a:xfrm>
            <a:off x="5250656" y="4106466"/>
            <a:ext cx="4144089" cy="889040"/>
          </a:xfrm>
          <a:prstGeom prst="rect">
            <a:avLst/>
          </a:prstGeom>
          <a:noFill/>
          <a:ln/>
        </p:spPr>
        <p:txBody>
          <a:bodyPr wrap="square" lIns="0" tIns="0" rIns="0" bIns="0" rtlCol="0" anchor="t"/>
          <a:lstStyle/>
          <a:p>
            <a:pPr algn="l" marL="342900" indent="-342900">
              <a:lnSpc>
                <a:spcPts val="2300"/>
              </a:lnSpc>
              <a:buSzPct val="100000"/>
              <a:buChar char="•"/>
            </a:pPr>
            <a:r>
              <a:rPr lang="en-US" sz="1450" b="1" dirty="0">
                <a:solidFill>
                  <a:srgbClr val="E0D6DE"/>
                </a:solidFill>
                <a:latin typeface="Open Sans" pitchFamily="34" charset="0"/>
                <a:ea typeface="Open Sans" pitchFamily="34" charset="-122"/>
                <a:cs typeface="Open Sans" pitchFamily="34" charset="-120"/>
              </a:rPr>
              <a:t>Hugging Face / Transformers:</a:t>
            </a:r>
            <a:pPr algn="l" indent="0" marL="0">
              <a:lnSpc>
                <a:spcPts val="2300"/>
              </a:lnSpc>
              <a:buNone/>
            </a:pPr>
            <a:r>
              <a:rPr lang="en-US" sz="1450" dirty="0">
                <a:solidFill>
                  <a:srgbClr val="E0D6DE"/>
                </a:solidFill>
                <a:latin typeface="Open Sans" pitchFamily="34" charset="0"/>
                <a:ea typeface="Open Sans" pitchFamily="34" charset="-122"/>
                <a:cs typeface="Open Sans" pitchFamily="34" charset="-120"/>
              </a:rPr>
              <a:t> Provides easy access to pretrained LLMs, central to NLP workflows.</a:t>
            </a:r>
            <a:endParaRPr lang="en-US" sz="1450" dirty="0"/>
          </a:p>
        </p:txBody>
      </p:sp>
      <p:sp>
        <p:nvSpPr>
          <p:cNvPr id="10" name="Text 8"/>
          <p:cNvSpPr/>
          <p:nvPr/>
        </p:nvSpPr>
        <p:spPr>
          <a:xfrm>
            <a:off x="9854327" y="1731050"/>
            <a:ext cx="4142661" cy="578882"/>
          </a:xfrm>
          <a:prstGeom prst="rect">
            <a:avLst/>
          </a:prstGeom>
          <a:noFill/>
          <a:ln/>
        </p:spPr>
        <p:txBody>
          <a:bodyPr wrap="square" lIns="0" tIns="0" rIns="0" bIns="0" rtlCol="0" anchor="t"/>
          <a:lstStyle/>
          <a:p>
            <a:pPr algn="l" indent="0" marL="0">
              <a:lnSpc>
                <a:spcPts val="2250"/>
              </a:lnSpc>
              <a:buNone/>
            </a:pPr>
            <a:r>
              <a:rPr lang="en-US" sz="1800" b="1" dirty="0">
                <a:solidFill>
                  <a:srgbClr val="97B8FF"/>
                </a:solidFill>
                <a:latin typeface="Unbounded Bold" pitchFamily="34" charset="0"/>
                <a:ea typeface="Unbounded Bold" pitchFamily="34" charset="-122"/>
                <a:cs typeface="Unbounded Bold" pitchFamily="34" charset="-120"/>
              </a:rPr>
              <a:t>Cloud &amp; Production: Scaling AI</a:t>
            </a:r>
            <a:endParaRPr lang="en-US" sz="1800" dirty="0"/>
          </a:p>
        </p:txBody>
      </p:sp>
      <p:sp>
        <p:nvSpPr>
          <p:cNvPr id="11" name="Shape 9"/>
          <p:cNvSpPr/>
          <p:nvPr/>
        </p:nvSpPr>
        <p:spPr>
          <a:xfrm>
            <a:off x="9993273" y="2518291"/>
            <a:ext cx="22860" cy="2593658"/>
          </a:xfrm>
          <a:prstGeom prst="roundRect">
            <a:avLst>
              <a:gd name="adj" fmla="val 40000"/>
            </a:avLst>
          </a:prstGeom>
          <a:solidFill>
            <a:srgbClr val="3F3F44"/>
          </a:solidFill>
          <a:ln/>
        </p:spPr>
      </p:sp>
      <p:sp>
        <p:nvSpPr>
          <p:cNvPr id="12" name="Shape 10"/>
          <p:cNvSpPr/>
          <p:nvPr/>
        </p:nvSpPr>
        <p:spPr>
          <a:xfrm>
            <a:off x="9970413" y="2715220"/>
            <a:ext cx="370523" cy="22860"/>
          </a:xfrm>
          <a:prstGeom prst="roundRect">
            <a:avLst>
              <a:gd name="adj" fmla="val 40000"/>
            </a:avLst>
          </a:prstGeom>
          <a:solidFill>
            <a:srgbClr val="3F3F44"/>
          </a:solidFill>
          <a:ln/>
        </p:spPr>
      </p:sp>
      <p:pic>
        <p:nvPicPr>
          <p:cNvPr id="13" name="Image 0" descr="preencoded.png">    </p:cNvPr>
          <p:cNvPicPr>
            <a:picLocks noChangeAspect="1"/>
          </p:cNvPicPr>
          <p:nvPr/>
        </p:nvPicPr>
        <p:blipFill>
          <a:blip r:embed="rId1"/>
          <a:stretch>
            <a:fillRect/>
          </a:stretch>
        </p:blipFill>
        <p:spPr>
          <a:xfrm>
            <a:off x="9923800" y="2657177"/>
            <a:ext cx="138946" cy="138946"/>
          </a:xfrm>
          <a:prstGeom prst="rect">
            <a:avLst/>
          </a:prstGeom>
        </p:spPr>
      </p:pic>
      <p:sp>
        <p:nvSpPr>
          <p:cNvPr id="14" name="Text 11"/>
          <p:cNvSpPr/>
          <p:nvPr/>
        </p:nvSpPr>
        <p:spPr>
          <a:xfrm>
            <a:off x="10734437" y="2581870"/>
            <a:ext cx="2316123" cy="289441"/>
          </a:xfrm>
          <a:prstGeom prst="rect">
            <a:avLst/>
          </a:prstGeom>
          <a:noFill/>
          <a:ln/>
        </p:spPr>
        <p:txBody>
          <a:bodyPr wrap="none" lIns="0" tIns="0" rIns="0" bIns="0" rtlCol="0" anchor="t"/>
          <a:lstStyle/>
          <a:p>
            <a:pPr algn="l" indent="0" marL="0">
              <a:lnSpc>
                <a:spcPts val="2250"/>
              </a:lnSpc>
              <a:buNone/>
            </a:pPr>
            <a:r>
              <a:rPr lang="en-US" sz="1800" b="1" dirty="0">
                <a:solidFill>
                  <a:srgbClr val="E0D6DE"/>
                </a:solidFill>
                <a:latin typeface="Unbounded Bold" pitchFamily="34" charset="0"/>
                <a:ea typeface="Unbounded Bold" pitchFamily="34" charset="-122"/>
                <a:cs typeface="Unbounded Bold" pitchFamily="34" charset="-120"/>
              </a:rPr>
              <a:t>Data Primitives</a:t>
            </a:r>
            <a:endParaRPr lang="en-US" sz="1800" dirty="0"/>
          </a:p>
        </p:txBody>
      </p:sp>
      <p:sp>
        <p:nvSpPr>
          <p:cNvPr id="15" name="Shape 12"/>
          <p:cNvSpPr/>
          <p:nvPr/>
        </p:nvSpPr>
        <p:spPr>
          <a:xfrm>
            <a:off x="9970413" y="3456265"/>
            <a:ext cx="370523" cy="22860"/>
          </a:xfrm>
          <a:prstGeom prst="roundRect">
            <a:avLst>
              <a:gd name="adj" fmla="val 40000"/>
            </a:avLst>
          </a:prstGeom>
          <a:solidFill>
            <a:srgbClr val="3F3F44"/>
          </a:solidFill>
          <a:ln/>
        </p:spPr>
      </p:sp>
      <p:pic>
        <p:nvPicPr>
          <p:cNvPr id="16" name="Image 1" descr="preencoded.png">    </p:cNvPr>
          <p:cNvPicPr>
            <a:picLocks noChangeAspect="1"/>
          </p:cNvPicPr>
          <p:nvPr/>
        </p:nvPicPr>
        <p:blipFill>
          <a:blip r:embed="rId2"/>
          <a:stretch>
            <a:fillRect/>
          </a:stretch>
        </p:blipFill>
        <p:spPr>
          <a:xfrm>
            <a:off x="9923800" y="3398222"/>
            <a:ext cx="138946" cy="138946"/>
          </a:xfrm>
          <a:prstGeom prst="rect">
            <a:avLst/>
          </a:prstGeom>
        </p:spPr>
      </p:pic>
      <p:sp>
        <p:nvSpPr>
          <p:cNvPr id="17" name="Text 13"/>
          <p:cNvSpPr/>
          <p:nvPr/>
        </p:nvSpPr>
        <p:spPr>
          <a:xfrm>
            <a:off x="10734437" y="3322915"/>
            <a:ext cx="3213616" cy="289441"/>
          </a:xfrm>
          <a:prstGeom prst="rect">
            <a:avLst/>
          </a:prstGeom>
          <a:noFill/>
          <a:ln/>
        </p:spPr>
        <p:txBody>
          <a:bodyPr wrap="none" lIns="0" tIns="0" rIns="0" bIns="0" rtlCol="0" anchor="t"/>
          <a:lstStyle/>
          <a:p>
            <a:pPr algn="l" indent="0" marL="0">
              <a:lnSpc>
                <a:spcPts val="2250"/>
              </a:lnSpc>
              <a:buNone/>
            </a:pPr>
            <a:r>
              <a:rPr lang="en-US" sz="1800" b="1" dirty="0">
                <a:solidFill>
                  <a:srgbClr val="E0D6DE"/>
                </a:solidFill>
                <a:latin typeface="Unbounded Bold" pitchFamily="34" charset="0"/>
                <a:ea typeface="Unbounded Bold" pitchFamily="34" charset="-122"/>
                <a:cs typeface="Unbounded Bold" pitchFamily="34" charset="-120"/>
              </a:rPr>
              <a:t>GPU/TPU Acceleration</a:t>
            </a:r>
            <a:endParaRPr lang="en-US" sz="1800" dirty="0"/>
          </a:p>
        </p:txBody>
      </p:sp>
      <p:sp>
        <p:nvSpPr>
          <p:cNvPr id="18" name="Shape 14"/>
          <p:cNvSpPr/>
          <p:nvPr/>
        </p:nvSpPr>
        <p:spPr>
          <a:xfrm>
            <a:off x="9970413" y="4197310"/>
            <a:ext cx="370523" cy="22860"/>
          </a:xfrm>
          <a:prstGeom prst="roundRect">
            <a:avLst>
              <a:gd name="adj" fmla="val 40000"/>
            </a:avLst>
          </a:prstGeom>
          <a:solidFill>
            <a:srgbClr val="3F3F44"/>
          </a:solidFill>
          <a:ln/>
        </p:spPr>
      </p:sp>
      <p:pic>
        <p:nvPicPr>
          <p:cNvPr id="19" name="Image 2" descr="preencoded.png">    </p:cNvPr>
          <p:cNvPicPr>
            <a:picLocks noChangeAspect="1"/>
          </p:cNvPicPr>
          <p:nvPr/>
        </p:nvPicPr>
        <p:blipFill>
          <a:blip r:embed="rId3"/>
          <a:stretch>
            <a:fillRect/>
          </a:stretch>
        </p:blipFill>
        <p:spPr>
          <a:xfrm>
            <a:off x="9923800" y="4139267"/>
            <a:ext cx="138946" cy="138946"/>
          </a:xfrm>
          <a:prstGeom prst="rect">
            <a:avLst/>
          </a:prstGeom>
        </p:spPr>
      </p:pic>
      <p:sp>
        <p:nvSpPr>
          <p:cNvPr id="20" name="Text 15"/>
          <p:cNvSpPr/>
          <p:nvPr/>
        </p:nvSpPr>
        <p:spPr>
          <a:xfrm>
            <a:off x="10734437" y="4063960"/>
            <a:ext cx="2907863" cy="289441"/>
          </a:xfrm>
          <a:prstGeom prst="rect">
            <a:avLst/>
          </a:prstGeom>
          <a:noFill/>
          <a:ln/>
        </p:spPr>
        <p:txBody>
          <a:bodyPr wrap="none" lIns="0" tIns="0" rIns="0" bIns="0" rtlCol="0" anchor="t"/>
          <a:lstStyle/>
          <a:p>
            <a:pPr algn="l" indent="0" marL="0">
              <a:lnSpc>
                <a:spcPts val="2250"/>
              </a:lnSpc>
              <a:buNone/>
            </a:pPr>
            <a:r>
              <a:rPr lang="en-US" sz="1800" b="1" dirty="0">
                <a:solidFill>
                  <a:srgbClr val="E0D6DE"/>
                </a:solidFill>
                <a:latin typeface="Unbounded Bold" pitchFamily="34" charset="0"/>
                <a:ea typeface="Unbounded Bold" pitchFamily="34" charset="-122"/>
                <a:cs typeface="Unbounded Bold" pitchFamily="34" charset="-120"/>
              </a:rPr>
              <a:t>Distributed Training</a:t>
            </a:r>
            <a:endParaRPr lang="en-US" sz="1800" dirty="0"/>
          </a:p>
        </p:txBody>
      </p:sp>
      <p:sp>
        <p:nvSpPr>
          <p:cNvPr id="21" name="Shape 16"/>
          <p:cNvSpPr/>
          <p:nvPr/>
        </p:nvSpPr>
        <p:spPr>
          <a:xfrm>
            <a:off x="9970413" y="4938355"/>
            <a:ext cx="370523" cy="22860"/>
          </a:xfrm>
          <a:prstGeom prst="roundRect">
            <a:avLst>
              <a:gd name="adj" fmla="val 40000"/>
            </a:avLst>
          </a:prstGeom>
          <a:solidFill>
            <a:srgbClr val="3F3F44"/>
          </a:solidFill>
          <a:ln/>
        </p:spPr>
      </p:sp>
      <p:pic>
        <p:nvPicPr>
          <p:cNvPr id="22" name="Image 3" descr="preencoded.png">    </p:cNvPr>
          <p:cNvPicPr>
            <a:picLocks noChangeAspect="1"/>
          </p:cNvPicPr>
          <p:nvPr/>
        </p:nvPicPr>
        <p:blipFill>
          <a:blip r:embed="rId4"/>
          <a:stretch>
            <a:fillRect/>
          </a:stretch>
        </p:blipFill>
        <p:spPr>
          <a:xfrm>
            <a:off x="9923800" y="4880312"/>
            <a:ext cx="138946" cy="138946"/>
          </a:xfrm>
          <a:prstGeom prst="rect">
            <a:avLst/>
          </a:prstGeom>
        </p:spPr>
      </p:pic>
      <p:sp>
        <p:nvSpPr>
          <p:cNvPr id="23" name="Text 17"/>
          <p:cNvSpPr/>
          <p:nvPr/>
        </p:nvSpPr>
        <p:spPr>
          <a:xfrm>
            <a:off x="10734437" y="4805005"/>
            <a:ext cx="2570678" cy="289441"/>
          </a:xfrm>
          <a:prstGeom prst="rect">
            <a:avLst/>
          </a:prstGeom>
          <a:noFill/>
          <a:ln/>
        </p:spPr>
        <p:txBody>
          <a:bodyPr wrap="none" lIns="0" tIns="0" rIns="0" bIns="0" rtlCol="0" anchor="t"/>
          <a:lstStyle/>
          <a:p>
            <a:pPr algn="l" indent="0" marL="0">
              <a:lnSpc>
                <a:spcPts val="2250"/>
              </a:lnSpc>
              <a:buNone/>
            </a:pPr>
            <a:r>
              <a:rPr lang="en-US" sz="1800" b="1" dirty="0">
                <a:solidFill>
                  <a:srgbClr val="E0D6DE"/>
                </a:solidFill>
                <a:latin typeface="Unbounded Bold" pitchFamily="34" charset="0"/>
                <a:ea typeface="Unbounded Bold" pitchFamily="34" charset="-122"/>
                <a:cs typeface="Unbounded Bold" pitchFamily="34" charset="-120"/>
              </a:rPr>
              <a:t>Model Monitoring</a:t>
            </a:r>
            <a:endParaRPr lang="en-US" sz="1800" dirty="0"/>
          </a:p>
        </p:txBody>
      </p:sp>
      <p:sp>
        <p:nvSpPr>
          <p:cNvPr id="24" name="Text 18"/>
          <p:cNvSpPr/>
          <p:nvPr/>
        </p:nvSpPr>
        <p:spPr>
          <a:xfrm>
            <a:off x="648414" y="5713928"/>
            <a:ext cx="4622483" cy="289441"/>
          </a:xfrm>
          <a:prstGeom prst="rect">
            <a:avLst/>
          </a:prstGeom>
          <a:noFill/>
          <a:ln/>
        </p:spPr>
        <p:txBody>
          <a:bodyPr wrap="none" lIns="0" tIns="0" rIns="0" bIns="0" rtlCol="0" anchor="t"/>
          <a:lstStyle/>
          <a:p>
            <a:pPr algn="l" indent="0" marL="0">
              <a:lnSpc>
                <a:spcPts val="2250"/>
              </a:lnSpc>
              <a:buNone/>
            </a:pPr>
            <a:r>
              <a:rPr lang="en-US" sz="1800" b="1" dirty="0">
                <a:solidFill>
                  <a:srgbClr val="97B8FF"/>
                </a:solidFill>
                <a:latin typeface="Unbounded Bold" pitchFamily="34" charset="0"/>
                <a:ea typeface="Unbounded Bold" pitchFamily="34" charset="-122"/>
                <a:cs typeface="Unbounded Bold" pitchFamily="34" charset="-120"/>
              </a:rPr>
              <a:t>Cloud ML &amp; Managed Platforms</a:t>
            </a:r>
            <a:endParaRPr lang="en-US" sz="1800" dirty="0"/>
          </a:p>
        </p:txBody>
      </p:sp>
      <p:sp>
        <p:nvSpPr>
          <p:cNvPr id="25" name="Text 19"/>
          <p:cNvSpPr/>
          <p:nvPr/>
        </p:nvSpPr>
        <p:spPr>
          <a:xfrm>
            <a:off x="648414" y="6188631"/>
            <a:ext cx="6440805" cy="889040"/>
          </a:xfrm>
          <a:prstGeom prst="rect">
            <a:avLst/>
          </a:prstGeom>
          <a:noFill/>
          <a:ln/>
        </p:spPr>
        <p:txBody>
          <a:bodyPr wrap="square" lIns="0" tIns="0" rIns="0" bIns="0" rtlCol="0" anchor="t"/>
          <a:lstStyle/>
          <a:p>
            <a:pPr algn="l" indent="0" marL="0">
              <a:lnSpc>
                <a:spcPts val="2300"/>
              </a:lnSpc>
              <a:buNone/>
            </a:pPr>
            <a:r>
              <a:rPr lang="en-US" sz="1450" dirty="0">
                <a:solidFill>
                  <a:srgbClr val="E0D6DE"/>
                </a:solidFill>
                <a:latin typeface="Open Sans" pitchFamily="34" charset="0"/>
                <a:ea typeface="Open Sans" pitchFamily="34" charset="-122"/>
                <a:cs typeface="Open Sans" pitchFamily="34" charset="-120"/>
              </a:rPr>
              <a:t>Major cloud vendors like </a:t>
            </a:r>
            <a:pPr algn="l" indent="0" marL="0">
              <a:lnSpc>
                <a:spcPts val="2300"/>
              </a:lnSpc>
              <a:buNone/>
            </a:pPr>
            <a:r>
              <a:rPr lang="en-US" sz="1450" b="1" dirty="0">
                <a:solidFill>
                  <a:srgbClr val="E0D6DE"/>
                </a:solidFill>
                <a:latin typeface="Open Sans" pitchFamily="34" charset="0"/>
                <a:ea typeface="Open Sans" pitchFamily="34" charset="-122"/>
                <a:cs typeface="Open Sans" pitchFamily="34" charset="-120"/>
              </a:rPr>
              <a:t>AWS SageMaker</a:t>
            </a:r>
            <a:pPr algn="l" indent="0" marL="0">
              <a:lnSpc>
                <a:spcPts val="2300"/>
              </a:lnSpc>
              <a:buNone/>
            </a:pPr>
            <a:r>
              <a:rPr lang="en-US" sz="1450" dirty="0">
                <a:solidFill>
                  <a:srgbClr val="E0D6DE"/>
                </a:solidFill>
                <a:latin typeface="Open Sans" pitchFamily="34" charset="0"/>
                <a:ea typeface="Open Sans" pitchFamily="34" charset="-122"/>
                <a:cs typeface="Open Sans" pitchFamily="34" charset="-120"/>
              </a:rPr>
              <a:t>, </a:t>
            </a:r>
            <a:pPr algn="l" indent="0" marL="0">
              <a:lnSpc>
                <a:spcPts val="2300"/>
              </a:lnSpc>
              <a:buNone/>
            </a:pPr>
            <a:r>
              <a:rPr lang="en-US" sz="1450" b="1" dirty="0">
                <a:solidFill>
                  <a:srgbClr val="E0D6DE"/>
                </a:solidFill>
                <a:latin typeface="Open Sans" pitchFamily="34" charset="0"/>
                <a:ea typeface="Open Sans" pitchFamily="34" charset="-122"/>
                <a:cs typeface="Open Sans" pitchFamily="34" charset="-120"/>
              </a:rPr>
              <a:t>Google Vertex AI</a:t>
            </a:r>
            <a:pPr algn="l" indent="0" marL="0">
              <a:lnSpc>
                <a:spcPts val="2300"/>
              </a:lnSpc>
              <a:buNone/>
            </a:pPr>
            <a:r>
              <a:rPr lang="en-US" sz="1450" dirty="0">
                <a:solidFill>
                  <a:srgbClr val="E0D6DE"/>
                </a:solidFill>
                <a:latin typeface="Open Sans" pitchFamily="34" charset="0"/>
                <a:ea typeface="Open Sans" pitchFamily="34" charset="-122"/>
                <a:cs typeface="Open Sans" pitchFamily="34" charset="-120"/>
              </a:rPr>
              <a:t>, and </a:t>
            </a:r>
            <a:pPr algn="l" indent="0" marL="0">
              <a:lnSpc>
                <a:spcPts val="2300"/>
              </a:lnSpc>
              <a:buNone/>
            </a:pPr>
            <a:r>
              <a:rPr lang="en-US" sz="1450" b="1" dirty="0">
                <a:solidFill>
                  <a:srgbClr val="E0D6DE"/>
                </a:solidFill>
                <a:latin typeface="Open Sans" pitchFamily="34" charset="0"/>
                <a:ea typeface="Open Sans" pitchFamily="34" charset="-122"/>
                <a:cs typeface="Open Sans" pitchFamily="34" charset="-120"/>
              </a:rPr>
              <a:t>Microsoft Azure ML</a:t>
            </a:r>
            <a:pPr algn="l" indent="0" marL="0">
              <a:lnSpc>
                <a:spcPts val="2300"/>
              </a:lnSpc>
              <a:buNone/>
            </a:pPr>
            <a:r>
              <a:rPr lang="en-US" sz="1450" dirty="0">
                <a:solidFill>
                  <a:srgbClr val="E0D6DE"/>
                </a:solidFill>
                <a:latin typeface="Open Sans" pitchFamily="34" charset="0"/>
                <a:ea typeface="Open Sans" pitchFamily="34" charset="-122"/>
                <a:cs typeface="Open Sans" pitchFamily="34" charset="-120"/>
              </a:rPr>
              <a:t> offer managed training, deployment, and MLOps for enterprise AI, continuously adding LLM-focused features.</a:t>
            </a:r>
            <a:endParaRPr lang="en-US" sz="1450" dirty="0"/>
          </a:p>
        </p:txBody>
      </p:sp>
      <p:sp>
        <p:nvSpPr>
          <p:cNvPr id="26" name="Text 20"/>
          <p:cNvSpPr/>
          <p:nvPr/>
        </p:nvSpPr>
        <p:spPr>
          <a:xfrm>
            <a:off x="7548801" y="5713928"/>
            <a:ext cx="4074319" cy="289441"/>
          </a:xfrm>
          <a:prstGeom prst="rect">
            <a:avLst/>
          </a:prstGeom>
          <a:noFill/>
          <a:ln/>
        </p:spPr>
        <p:txBody>
          <a:bodyPr wrap="none" lIns="0" tIns="0" rIns="0" bIns="0" rtlCol="0" anchor="t"/>
          <a:lstStyle/>
          <a:p>
            <a:pPr algn="l" indent="0" marL="0">
              <a:lnSpc>
                <a:spcPts val="2250"/>
              </a:lnSpc>
              <a:buNone/>
            </a:pPr>
            <a:r>
              <a:rPr lang="en-US" sz="1800" b="1" dirty="0">
                <a:solidFill>
                  <a:srgbClr val="97B8FF"/>
                </a:solidFill>
                <a:latin typeface="Unbounded Bold" pitchFamily="34" charset="0"/>
                <a:ea typeface="Unbounded Bold" pitchFamily="34" charset="-122"/>
                <a:cs typeface="Unbounded Bold" pitchFamily="34" charset="-120"/>
              </a:rPr>
              <a:t>MLOps &amp; Production Tooling</a:t>
            </a:r>
            <a:endParaRPr lang="en-US" sz="1800" dirty="0"/>
          </a:p>
        </p:txBody>
      </p:sp>
      <p:sp>
        <p:nvSpPr>
          <p:cNvPr id="27" name="Text 21"/>
          <p:cNvSpPr/>
          <p:nvPr/>
        </p:nvSpPr>
        <p:spPr>
          <a:xfrm>
            <a:off x="7548801" y="6188631"/>
            <a:ext cx="6440805" cy="1185386"/>
          </a:xfrm>
          <a:prstGeom prst="rect">
            <a:avLst/>
          </a:prstGeom>
          <a:noFill/>
          <a:ln/>
        </p:spPr>
        <p:txBody>
          <a:bodyPr wrap="square" lIns="0" tIns="0" rIns="0" bIns="0" rtlCol="0" anchor="t"/>
          <a:lstStyle/>
          <a:p>
            <a:pPr algn="l" indent="0" marL="0">
              <a:lnSpc>
                <a:spcPts val="2300"/>
              </a:lnSpc>
              <a:buNone/>
            </a:pPr>
            <a:r>
              <a:rPr lang="en-US" sz="1450" b="1" dirty="0">
                <a:solidFill>
                  <a:srgbClr val="E0D6DE"/>
                </a:solidFill>
                <a:latin typeface="Open Sans" pitchFamily="34" charset="0"/>
                <a:ea typeface="Open Sans" pitchFamily="34" charset="-122"/>
                <a:cs typeface="Open Sans" pitchFamily="34" charset="-120"/>
              </a:rPr>
              <a:t>MLOps stacks</a:t>
            </a:r>
            <a:pPr algn="l" indent="0" marL="0">
              <a:lnSpc>
                <a:spcPts val="2300"/>
              </a:lnSpc>
              <a:buNone/>
            </a:pPr>
            <a:r>
              <a:rPr lang="en-US" sz="1450" dirty="0">
                <a:solidFill>
                  <a:srgbClr val="E0D6DE"/>
                </a:solidFill>
                <a:latin typeface="Open Sans" pitchFamily="34" charset="0"/>
                <a:ea typeface="Open Sans" pitchFamily="34" charset="-122"/>
                <a:cs typeface="Open Sans" pitchFamily="34" charset="-120"/>
              </a:rPr>
              <a:t> (MLflow, Kubeflow, DVC, Airflow) are crucial for experiment tracking, reproducible pipelines, and safe production rollouts. Over 85% of production failures are due to operational gaps, highlighting MLOps' importance.</a:t>
            </a:r>
            <a:endParaRPr lang="en-US" sz="14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484942" y="553760"/>
            <a:ext cx="5772745" cy="432911"/>
          </a:xfrm>
          <a:prstGeom prst="rect">
            <a:avLst/>
          </a:prstGeom>
          <a:noFill/>
          <a:ln/>
        </p:spPr>
        <p:txBody>
          <a:bodyPr wrap="none" lIns="0" tIns="0" rIns="0" bIns="0" rtlCol="0" anchor="t"/>
          <a:lstStyle/>
          <a:p>
            <a:pPr algn="l" indent="0" marL="0">
              <a:lnSpc>
                <a:spcPts val="3400"/>
              </a:lnSpc>
              <a:buNone/>
            </a:pPr>
            <a:r>
              <a:rPr lang="en-US" sz="2700" b="1" dirty="0">
                <a:solidFill>
                  <a:srgbClr val="97B8FF"/>
                </a:solidFill>
                <a:latin typeface="Unbounded Bold" pitchFamily="34" charset="0"/>
                <a:ea typeface="Unbounded Bold" pitchFamily="34" charset="-122"/>
                <a:cs typeface="Unbounded Bold" pitchFamily="34" charset="-120"/>
              </a:rPr>
              <a:t>DISTINGUISED EXAMPLES-</a:t>
            </a:r>
            <a:endParaRPr lang="en-US" sz="2700" dirty="0"/>
          </a:p>
        </p:txBody>
      </p:sp>
      <p:sp>
        <p:nvSpPr>
          <p:cNvPr id="3" name="Text 1"/>
          <p:cNvSpPr/>
          <p:nvPr/>
        </p:nvSpPr>
        <p:spPr>
          <a:xfrm>
            <a:off x="484942" y="1332905"/>
            <a:ext cx="6661309" cy="1039416"/>
          </a:xfrm>
          <a:prstGeom prst="rect">
            <a:avLst/>
          </a:prstGeom>
          <a:noFill/>
          <a:ln/>
        </p:spPr>
        <p:txBody>
          <a:bodyPr wrap="square" lIns="0" tIns="0" rIns="0" bIns="0" rtlCol="0" anchor="t"/>
          <a:lstStyle/>
          <a:p>
            <a:pPr algn="l" indent="0" marL="0">
              <a:lnSpc>
                <a:spcPts val="2700"/>
              </a:lnSpc>
              <a:buNone/>
            </a:pPr>
            <a:r>
              <a:rPr lang="en-US" sz="2150" b="1" dirty="0">
                <a:solidFill>
                  <a:srgbClr val="97B8FF"/>
                </a:solidFill>
                <a:latin typeface="Unbounded Bold" pitchFamily="34" charset="0"/>
                <a:ea typeface="Unbounded Bold" pitchFamily="34" charset="-122"/>
                <a:cs typeface="Unbounded Bold" pitchFamily="34" charset="-120"/>
              </a:rPr>
              <a:t>Indian example — AI in medical screening &amp; diagnostics (Niramai, Qure.ai, SigTuple)</a:t>
            </a:r>
            <a:endParaRPr lang="en-US" sz="2150" dirty="0"/>
          </a:p>
        </p:txBody>
      </p:sp>
      <p:pic>
        <p:nvPicPr>
          <p:cNvPr id="4" name="Image 0" descr="preencoded.png">    </p:cNvPr>
          <p:cNvPicPr>
            <a:picLocks noChangeAspect="1"/>
          </p:cNvPicPr>
          <p:nvPr/>
        </p:nvPicPr>
        <p:blipFill>
          <a:blip r:embed="rId1"/>
          <a:stretch>
            <a:fillRect/>
          </a:stretch>
        </p:blipFill>
        <p:spPr>
          <a:xfrm>
            <a:off x="484942" y="2528173"/>
            <a:ext cx="3579019" cy="1789390"/>
          </a:xfrm>
          <a:prstGeom prst="rect">
            <a:avLst/>
          </a:prstGeom>
        </p:spPr>
      </p:pic>
      <p:sp>
        <p:nvSpPr>
          <p:cNvPr id="5" name="Text 2"/>
          <p:cNvSpPr/>
          <p:nvPr/>
        </p:nvSpPr>
        <p:spPr>
          <a:xfrm>
            <a:off x="7491770" y="1332905"/>
            <a:ext cx="6661309" cy="1039416"/>
          </a:xfrm>
          <a:prstGeom prst="rect">
            <a:avLst/>
          </a:prstGeom>
          <a:noFill/>
          <a:ln/>
        </p:spPr>
        <p:txBody>
          <a:bodyPr wrap="square" lIns="0" tIns="0" rIns="0" bIns="0" rtlCol="0" anchor="t"/>
          <a:lstStyle/>
          <a:p>
            <a:pPr algn="l" indent="0" marL="0">
              <a:lnSpc>
                <a:spcPts val="2700"/>
              </a:lnSpc>
              <a:buNone/>
            </a:pPr>
            <a:r>
              <a:rPr lang="en-US" sz="2150" b="1" dirty="0">
                <a:solidFill>
                  <a:srgbClr val="97B8FF"/>
                </a:solidFill>
                <a:latin typeface="Unbounded Bold" pitchFamily="34" charset="0"/>
                <a:ea typeface="Unbounded Bold" pitchFamily="34" charset="-122"/>
                <a:cs typeface="Unbounded Bold" pitchFamily="34" charset="-120"/>
              </a:rPr>
              <a:t>Global example — Autonomous driving &amp; perception (Waymo / Tesla / Waymo/DriveGPT examples)</a:t>
            </a:r>
            <a:endParaRPr lang="en-US" sz="2150" dirty="0"/>
          </a:p>
        </p:txBody>
      </p:sp>
      <p:pic>
        <p:nvPicPr>
          <p:cNvPr id="6" name="Image 1" descr="preencoded.png">    </p:cNvPr>
          <p:cNvPicPr>
            <a:picLocks noChangeAspect="1"/>
          </p:cNvPicPr>
          <p:nvPr/>
        </p:nvPicPr>
        <p:blipFill>
          <a:blip r:embed="rId2"/>
          <a:stretch>
            <a:fillRect/>
          </a:stretch>
        </p:blipFill>
        <p:spPr>
          <a:xfrm>
            <a:off x="7491770" y="2528173"/>
            <a:ext cx="3579019" cy="1811417"/>
          </a:xfrm>
          <a:prstGeom prst="rect">
            <a:avLst/>
          </a:prstGeom>
        </p:spPr>
      </p:pic>
      <p:sp>
        <p:nvSpPr>
          <p:cNvPr id="7" name="Text 3"/>
          <p:cNvSpPr/>
          <p:nvPr/>
        </p:nvSpPr>
        <p:spPr>
          <a:xfrm>
            <a:off x="484942" y="4775954"/>
            <a:ext cx="6661309" cy="1663065"/>
          </a:xfrm>
          <a:prstGeom prst="rect">
            <a:avLst/>
          </a:prstGeom>
          <a:noFill/>
          <a:ln/>
        </p:spPr>
        <p:txBody>
          <a:bodyPr wrap="square" lIns="0" tIns="0" rIns="0" bIns="0" rtlCol="0" anchor="t"/>
          <a:lstStyle/>
          <a:p>
            <a:pPr algn="l" indent="0" marL="0">
              <a:lnSpc>
                <a:spcPts val="2150"/>
              </a:lnSpc>
              <a:buNone/>
            </a:pPr>
            <a:r>
              <a:rPr lang="en-US" sz="1350" dirty="0">
                <a:solidFill>
                  <a:srgbClr val="E0D6DE"/>
                </a:solidFill>
                <a:latin typeface="Open Sans" pitchFamily="34" charset="0"/>
                <a:ea typeface="Open Sans" pitchFamily="34" charset="-122"/>
                <a:cs typeface="Open Sans" pitchFamily="34" charset="-120"/>
              </a:rPr>
              <a:t>Startups like Niramai use AI-based thermal imaging + deep learning for low-cost breast-cancer screening (non-invasive, radiation-free) — typical pipeline: sensor image → pre-processing → CNN/transformer-based model → risk score for follow-up. This is a strong example of AI addressing an India-specific need (affordable, scalable screening). Government &amp; hospitals are collaborating with such startups to extend reach.</a:t>
            </a:r>
            <a:endParaRPr lang="en-US" sz="1350" dirty="0"/>
          </a:p>
        </p:txBody>
      </p:sp>
      <p:sp>
        <p:nvSpPr>
          <p:cNvPr id="8" name="Text 4"/>
          <p:cNvSpPr/>
          <p:nvPr/>
        </p:nvSpPr>
        <p:spPr>
          <a:xfrm>
            <a:off x="7491770" y="4775954"/>
            <a:ext cx="6661309" cy="1663065"/>
          </a:xfrm>
          <a:prstGeom prst="rect">
            <a:avLst/>
          </a:prstGeom>
          <a:noFill/>
          <a:ln/>
        </p:spPr>
        <p:txBody>
          <a:bodyPr wrap="square" lIns="0" tIns="0" rIns="0" bIns="0" rtlCol="0" anchor="t"/>
          <a:lstStyle/>
          <a:p>
            <a:pPr algn="l" indent="0" marL="0">
              <a:lnSpc>
                <a:spcPts val="2150"/>
              </a:lnSpc>
              <a:buNone/>
            </a:pPr>
            <a:r>
              <a:rPr lang="en-US" sz="1350" dirty="0">
                <a:solidFill>
                  <a:srgbClr val="E0D6DE"/>
                </a:solidFill>
                <a:latin typeface="Open Sans" pitchFamily="34" charset="0"/>
                <a:ea typeface="Open Sans" pitchFamily="34" charset="-122"/>
                <a:cs typeface="Open Sans" pitchFamily="34" charset="-120"/>
              </a:rPr>
              <a:t>Companies like Waymo and Tesla use large perception stacks (camera/LiDAR/radar fusion), real-time neural nets for detection, planning systems and simulation-driven training. These systems combine sensor fusion, reinforcement learning / imitation learning for decision making, and heavy simulation for safety testing. The autonomous vehicle example highlights complex real-time AI, safety engineering and edge deployment.</a:t>
            </a:r>
            <a:endParaRPr lang="en-US" sz="1350" dirty="0"/>
          </a:p>
        </p:txBody>
      </p:sp>
      <p:sp>
        <p:nvSpPr>
          <p:cNvPr id="9" name="Text 5"/>
          <p:cNvSpPr/>
          <p:nvPr/>
        </p:nvSpPr>
        <p:spPr>
          <a:xfrm>
            <a:off x="7491770" y="6563678"/>
            <a:ext cx="6661309" cy="554355"/>
          </a:xfrm>
          <a:prstGeom prst="rect">
            <a:avLst/>
          </a:prstGeom>
          <a:noFill/>
          <a:ln/>
        </p:spPr>
        <p:txBody>
          <a:bodyPr wrap="square" lIns="0" tIns="0" rIns="0" bIns="0" rtlCol="0" anchor="t"/>
          <a:lstStyle/>
          <a:p>
            <a:pPr algn="l" indent="0" marL="0">
              <a:lnSpc>
                <a:spcPts val="2150"/>
              </a:lnSpc>
              <a:buNone/>
            </a:pPr>
            <a:r>
              <a:rPr lang="en-US" sz="1350" dirty="0">
                <a:solidFill>
                  <a:srgbClr val="E0D6DE"/>
                </a:solidFill>
                <a:latin typeface="Open Sans" pitchFamily="34" charset="0"/>
                <a:ea typeface="Open Sans" pitchFamily="34" charset="-122"/>
                <a:cs typeface="Open Sans" pitchFamily="34" charset="-120"/>
              </a:rPr>
              <a:t>Generative AI for code (Copilot-style), content creation and knowledge work automation.</a:t>
            </a:r>
            <a:endParaRPr lang="en-US" sz="1350" dirty="0"/>
          </a:p>
        </p:txBody>
      </p:sp>
      <p:sp>
        <p:nvSpPr>
          <p:cNvPr id="10" name="Text 6"/>
          <p:cNvSpPr/>
          <p:nvPr/>
        </p:nvSpPr>
        <p:spPr>
          <a:xfrm>
            <a:off x="484942" y="7398544"/>
            <a:ext cx="13660517" cy="277178"/>
          </a:xfrm>
          <a:prstGeom prst="rect">
            <a:avLst/>
          </a:prstGeom>
          <a:noFill/>
          <a:ln/>
        </p:spPr>
        <p:txBody>
          <a:bodyPr wrap="none" lIns="0" tIns="0" rIns="0" bIns="0" rtlCol="0" anchor="t"/>
          <a:lstStyle/>
          <a:p>
            <a:pPr algn="l" indent="0" marL="0">
              <a:lnSpc>
                <a:spcPts val="2150"/>
              </a:lnSpc>
              <a:buNone/>
            </a:pPr>
            <a:endParaRPr lang="en-US" sz="13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673537"/>
            <a:ext cx="9411295" cy="708779"/>
          </a:xfrm>
          <a:prstGeom prst="rect">
            <a:avLst/>
          </a:prstGeom>
          <a:noFill/>
          <a:ln/>
        </p:spPr>
        <p:txBody>
          <a:bodyPr wrap="none" lIns="0" tIns="0" rIns="0" bIns="0" rtlCol="0" anchor="t"/>
          <a:lstStyle/>
          <a:p>
            <a:pPr algn="l" indent="0" marL="0">
              <a:lnSpc>
                <a:spcPts val="5550"/>
              </a:lnSpc>
              <a:buNone/>
            </a:pPr>
            <a:r>
              <a:rPr lang="en-US" sz="4450" b="1" dirty="0">
                <a:solidFill>
                  <a:srgbClr val="97B8FF"/>
                </a:solidFill>
                <a:latin typeface="Unbounded Bold" pitchFamily="34" charset="0"/>
                <a:ea typeface="Unbounded Bold" pitchFamily="34" charset="-122"/>
                <a:cs typeface="Unbounded Bold" pitchFamily="34" charset="-120"/>
              </a:rPr>
              <a:t>Real-World AI Applications</a:t>
            </a:r>
            <a:endParaRPr lang="en-US" sz="4450" dirty="0"/>
          </a:p>
        </p:txBody>
      </p:sp>
      <p:sp>
        <p:nvSpPr>
          <p:cNvPr id="3" name="Text 1"/>
          <p:cNvSpPr/>
          <p:nvPr/>
        </p:nvSpPr>
        <p:spPr>
          <a:xfrm>
            <a:off x="793790" y="1835944"/>
            <a:ext cx="13042821" cy="362903"/>
          </a:xfrm>
          <a:prstGeom prst="rect">
            <a:avLst/>
          </a:prstGeom>
          <a:noFill/>
          <a:ln/>
        </p:spPr>
        <p:txBody>
          <a:bodyPr wrap="none" lIns="0" tIns="0" rIns="0" bIns="0" rtlCol="0" anchor="t"/>
          <a:lstStyle/>
          <a:p>
            <a:pPr algn="l" indent="0" marL="0">
              <a:lnSpc>
                <a:spcPts val="2850"/>
              </a:lnSpc>
              <a:buNone/>
            </a:pPr>
            <a:r>
              <a:rPr lang="en-US" sz="1750" dirty="0">
                <a:solidFill>
                  <a:srgbClr val="E0D6DE"/>
                </a:solidFill>
                <a:latin typeface="Open Sans" pitchFamily="34" charset="0"/>
                <a:ea typeface="Open Sans" pitchFamily="34" charset="-122"/>
                <a:cs typeface="Open Sans" pitchFamily="34" charset="-120"/>
              </a:rPr>
              <a:t>AI is transforming industries, from healthcare to transportation, with innovative solutions.</a:t>
            </a:r>
            <a:endParaRPr lang="en-US" sz="1750" dirty="0"/>
          </a:p>
        </p:txBody>
      </p:sp>
      <p:pic>
        <p:nvPicPr>
          <p:cNvPr id="4" name="Image 0" descr="preencoded.png">    </p:cNvPr>
          <p:cNvPicPr>
            <a:picLocks noChangeAspect="1"/>
          </p:cNvPicPr>
          <p:nvPr/>
        </p:nvPicPr>
        <p:blipFill>
          <a:blip r:embed="rId1"/>
          <a:stretch>
            <a:fillRect/>
          </a:stretch>
        </p:blipFill>
        <p:spPr>
          <a:xfrm>
            <a:off x="793790" y="2453997"/>
            <a:ext cx="4158615" cy="2570202"/>
          </a:xfrm>
          <a:prstGeom prst="rect">
            <a:avLst/>
          </a:prstGeom>
        </p:spPr>
      </p:pic>
      <p:sp>
        <p:nvSpPr>
          <p:cNvPr id="5" name="Text 2"/>
          <p:cNvSpPr/>
          <p:nvPr/>
        </p:nvSpPr>
        <p:spPr>
          <a:xfrm>
            <a:off x="793790" y="5251013"/>
            <a:ext cx="4158615" cy="708660"/>
          </a:xfrm>
          <a:prstGeom prst="rect">
            <a:avLst/>
          </a:prstGeom>
          <a:noFill/>
          <a:ln/>
        </p:spPr>
        <p:txBody>
          <a:bodyPr wrap="square" lIns="0" tIns="0" rIns="0" bIns="0" rtlCol="0" anchor="t"/>
          <a:lstStyle/>
          <a:p>
            <a:pPr algn="l" indent="0" marL="0">
              <a:lnSpc>
                <a:spcPts val="2750"/>
              </a:lnSpc>
              <a:buNone/>
            </a:pPr>
            <a:r>
              <a:rPr lang="en-US" sz="2200" b="1" dirty="0">
                <a:solidFill>
                  <a:srgbClr val="E0D6DE"/>
                </a:solidFill>
                <a:latin typeface="Unbounded Bold" pitchFamily="34" charset="0"/>
                <a:ea typeface="Unbounded Bold" pitchFamily="34" charset="-122"/>
                <a:cs typeface="Unbounded Bold" pitchFamily="34" charset="-120"/>
              </a:rPr>
              <a:t>Medical Screening &amp; Diagnostics</a:t>
            </a:r>
            <a:endParaRPr lang="en-US" sz="2200" dirty="0"/>
          </a:p>
        </p:txBody>
      </p:sp>
      <p:sp>
        <p:nvSpPr>
          <p:cNvPr id="6" name="Text 3"/>
          <p:cNvSpPr/>
          <p:nvPr/>
        </p:nvSpPr>
        <p:spPr>
          <a:xfrm>
            <a:off x="793790" y="6095762"/>
            <a:ext cx="4158615" cy="1451610"/>
          </a:xfrm>
          <a:prstGeom prst="rect">
            <a:avLst/>
          </a:prstGeom>
          <a:noFill/>
          <a:ln/>
        </p:spPr>
        <p:txBody>
          <a:bodyPr wrap="square" lIns="0" tIns="0" rIns="0" bIns="0" rtlCol="0" anchor="t"/>
          <a:lstStyle/>
          <a:p>
            <a:pPr algn="l" indent="0" marL="0">
              <a:lnSpc>
                <a:spcPts val="2850"/>
              </a:lnSpc>
              <a:buNone/>
            </a:pPr>
            <a:r>
              <a:rPr lang="en-US" sz="1750" dirty="0">
                <a:solidFill>
                  <a:srgbClr val="E0D6DE"/>
                </a:solidFill>
                <a:latin typeface="Open Sans" pitchFamily="34" charset="0"/>
                <a:ea typeface="Open Sans" pitchFamily="34" charset="-122"/>
                <a:cs typeface="Open Sans" pitchFamily="34" charset="-120"/>
              </a:rPr>
              <a:t>Startups like Niramai use AI for low-cost, non-invasive breast cancer screening in India, integrating thermal imaging with deep learning.</a:t>
            </a:r>
            <a:endParaRPr lang="en-US" sz="1750" dirty="0"/>
          </a:p>
        </p:txBody>
      </p:sp>
      <p:pic>
        <p:nvPicPr>
          <p:cNvPr id="7" name="Image 1" descr="preencoded.png">    </p:cNvPr>
          <p:cNvPicPr>
            <a:picLocks noChangeAspect="1"/>
          </p:cNvPicPr>
          <p:nvPr/>
        </p:nvPicPr>
        <p:blipFill>
          <a:blip r:embed="rId2"/>
          <a:stretch>
            <a:fillRect/>
          </a:stretch>
        </p:blipFill>
        <p:spPr>
          <a:xfrm>
            <a:off x="5235893" y="2453997"/>
            <a:ext cx="4158615" cy="2570202"/>
          </a:xfrm>
          <a:prstGeom prst="rect">
            <a:avLst/>
          </a:prstGeom>
        </p:spPr>
      </p:pic>
      <p:sp>
        <p:nvSpPr>
          <p:cNvPr id="8" name="Text 4"/>
          <p:cNvSpPr/>
          <p:nvPr/>
        </p:nvSpPr>
        <p:spPr>
          <a:xfrm>
            <a:off x="5235893" y="5251013"/>
            <a:ext cx="3656409" cy="354330"/>
          </a:xfrm>
          <a:prstGeom prst="rect">
            <a:avLst/>
          </a:prstGeom>
          <a:noFill/>
          <a:ln/>
        </p:spPr>
        <p:txBody>
          <a:bodyPr wrap="none" lIns="0" tIns="0" rIns="0" bIns="0" rtlCol="0" anchor="t"/>
          <a:lstStyle/>
          <a:p>
            <a:pPr algn="l" indent="0" marL="0">
              <a:lnSpc>
                <a:spcPts val="2750"/>
              </a:lnSpc>
              <a:buNone/>
            </a:pPr>
            <a:r>
              <a:rPr lang="en-US" sz="2200" b="1" dirty="0">
                <a:solidFill>
                  <a:srgbClr val="E0D6DE"/>
                </a:solidFill>
                <a:latin typeface="Unbounded Bold" pitchFamily="34" charset="0"/>
                <a:ea typeface="Unbounded Bold" pitchFamily="34" charset="-122"/>
                <a:cs typeface="Unbounded Bold" pitchFamily="34" charset="-120"/>
              </a:rPr>
              <a:t>Autonomous Driving</a:t>
            </a:r>
            <a:endParaRPr lang="en-US" sz="2200" dirty="0"/>
          </a:p>
        </p:txBody>
      </p:sp>
      <p:sp>
        <p:nvSpPr>
          <p:cNvPr id="9" name="Text 5"/>
          <p:cNvSpPr/>
          <p:nvPr/>
        </p:nvSpPr>
        <p:spPr>
          <a:xfrm>
            <a:off x="5235893" y="5741432"/>
            <a:ext cx="4158615" cy="1814513"/>
          </a:xfrm>
          <a:prstGeom prst="rect">
            <a:avLst/>
          </a:prstGeom>
          <a:noFill/>
          <a:ln/>
        </p:spPr>
        <p:txBody>
          <a:bodyPr wrap="square" lIns="0" tIns="0" rIns="0" bIns="0" rtlCol="0" anchor="t"/>
          <a:lstStyle/>
          <a:p>
            <a:pPr algn="l" indent="0" marL="0">
              <a:lnSpc>
                <a:spcPts val="2850"/>
              </a:lnSpc>
              <a:buNone/>
            </a:pPr>
            <a:r>
              <a:rPr lang="en-US" sz="1750" dirty="0">
                <a:solidFill>
                  <a:srgbClr val="E0D6DE"/>
                </a:solidFill>
                <a:latin typeface="Open Sans" pitchFamily="34" charset="0"/>
                <a:ea typeface="Open Sans" pitchFamily="34" charset="-122"/>
                <a:cs typeface="Open Sans" pitchFamily="34" charset="-120"/>
              </a:rPr>
              <a:t>Companies like Waymo and Tesla deploy sophisticated AI for real-time perception, planning, and safety testing using sensor fusion and neural networks.</a:t>
            </a:r>
            <a:endParaRPr lang="en-US" sz="1750" dirty="0"/>
          </a:p>
        </p:txBody>
      </p:sp>
      <p:pic>
        <p:nvPicPr>
          <p:cNvPr id="10" name="Image 2" descr="preencoded.png">    </p:cNvPr>
          <p:cNvPicPr>
            <a:picLocks noChangeAspect="1"/>
          </p:cNvPicPr>
          <p:nvPr/>
        </p:nvPicPr>
        <p:blipFill>
          <a:blip r:embed="rId3"/>
          <a:stretch>
            <a:fillRect/>
          </a:stretch>
        </p:blipFill>
        <p:spPr>
          <a:xfrm>
            <a:off x="9677995" y="2453997"/>
            <a:ext cx="4158615" cy="2570202"/>
          </a:xfrm>
          <a:prstGeom prst="rect">
            <a:avLst/>
          </a:prstGeom>
        </p:spPr>
      </p:pic>
      <p:sp>
        <p:nvSpPr>
          <p:cNvPr id="11" name="Text 6"/>
          <p:cNvSpPr/>
          <p:nvPr/>
        </p:nvSpPr>
        <p:spPr>
          <a:xfrm>
            <a:off x="9677995" y="5251013"/>
            <a:ext cx="4158615" cy="708660"/>
          </a:xfrm>
          <a:prstGeom prst="rect">
            <a:avLst/>
          </a:prstGeom>
          <a:noFill/>
          <a:ln/>
        </p:spPr>
        <p:txBody>
          <a:bodyPr wrap="square" lIns="0" tIns="0" rIns="0" bIns="0" rtlCol="0" anchor="t"/>
          <a:lstStyle/>
          <a:p>
            <a:pPr algn="l" indent="0" marL="0">
              <a:lnSpc>
                <a:spcPts val="2750"/>
              </a:lnSpc>
              <a:buNone/>
            </a:pPr>
            <a:r>
              <a:rPr lang="en-US" sz="2200" b="1" dirty="0">
                <a:solidFill>
                  <a:srgbClr val="E0D6DE"/>
                </a:solidFill>
                <a:latin typeface="Unbounded Bold" pitchFamily="34" charset="0"/>
                <a:ea typeface="Unbounded Bold" pitchFamily="34" charset="-122"/>
                <a:cs typeface="Unbounded Bold" pitchFamily="34" charset="-120"/>
              </a:rPr>
              <a:t>Predictive Maintenance</a:t>
            </a:r>
            <a:endParaRPr lang="en-US" sz="2200" dirty="0"/>
          </a:p>
        </p:txBody>
      </p:sp>
      <p:sp>
        <p:nvSpPr>
          <p:cNvPr id="12" name="Text 7"/>
          <p:cNvSpPr/>
          <p:nvPr/>
        </p:nvSpPr>
        <p:spPr>
          <a:xfrm>
            <a:off x="9677995" y="6095762"/>
            <a:ext cx="4158615" cy="1088708"/>
          </a:xfrm>
          <a:prstGeom prst="rect">
            <a:avLst/>
          </a:prstGeom>
          <a:noFill/>
          <a:ln/>
        </p:spPr>
        <p:txBody>
          <a:bodyPr wrap="square" lIns="0" tIns="0" rIns="0" bIns="0" rtlCol="0" anchor="t"/>
          <a:lstStyle/>
          <a:p>
            <a:pPr algn="l" indent="0" marL="0">
              <a:lnSpc>
                <a:spcPts val="2850"/>
              </a:lnSpc>
              <a:buNone/>
            </a:pPr>
            <a:r>
              <a:rPr lang="en-US" sz="1750" dirty="0">
                <a:solidFill>
                  <a:srgbClr val="E0D6DE"/>
                </a:solidFill>
                <a:latin typeface="Open Sans" pitchFamily="34" charset="0"/>
                <a:ea typeface="Open Sans" pitchFamily="34" charset="-122"/>
                <a:cs typeface="Open Sans" pitchFamily="34" charset="-120"/>
              </a:rPr>
              <a:t>AI optimizes manufacturing and supply chains through computer vision and time-series models.</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09017" y="775811"/>
            <a:ext cx="12967811" cy="633055"/>
          </a:xfrm>
          <a:prstGeom prst="rect">
            <a:avLst/>
          </a:prstGeom>
          <a:noFill/>
          <a:ln/>
        </p:spPr>
        <p:txBody>
          <a:bodyPr wrap="none" lIns="0" tIns="0" rIns="0" bIns="0" rtlCol="0" anchor="t"/>
          <a:lstStyle/>
          <a:p>
            <a:pPr algn="l" indent="0" marL="0">
              <a:lnSpc>
                <a:spcPts val="4950"/>
              </a:lnSpc>
              <a:buNone/>
            </a:pPr>
            <a:r>
              <a:rPr lang="en-US" sz="3950" b="1" dirty="0">
                <a:solidFill>
                  <a:srgbClr val="97B8FF"/>
                </a:solidFill>
                <a:latin typeface="Unbounded Bold" pitchFamily="34" charset="0"/>
                <a:ea typeface="Unbounded Bold" pitchFamily="34" charset="-122"/>
                <a:cs typeface="Unbounded Bold" pitchFamily="34" charset="-120"/>
              </a:rPr>
              <a:t>AI Career Opportunities: Demand &amp; Roles</a:t>
            </a:r>
            <a:endParaRPr lang="en-US" sz="3950" dirty="0"/>
          </a:p>
        </p:txBody>
      </p:sp>
      <p:sp>
        <p:nvSpPr>
          <p:cNvPr id="3" name="Text 1"/>
          <p:cNvSpPr/>
          <p:nvPr/>
        </p:nvSpPr>
        <p:spPr>
          <a:xfrm>
            <a:off x="709017" y="1814036"/>
            <a:ext cx="13212366" cy="324207"/>
          </a:xfrm>
          <a:prstGeom prst="rect">
            <a:avLst/>
          </a:prstGeom>
          <a:noFill/>
          <a:ln/>
        </p:spPr>
        <p:txBody>
          <a:bodyPr wrap="none" lIns="0" tIns="0" rIns="0" bIns="0" rtlCol="0" anchor="t"/>
          <a:lstStyle/>
          <a:p>
            <a:pPr algn="l" indent="0" marL="0">
              <a:lnSpc>
                <a:spcPts val="2550"/>
              </a:lnSpc>
              <a:buNone/>
            </a:pPr>
            <a:r>
              <a:rPr lang="en-US" sz="1550" dirty="0">
                <a:solidFill>
                  <a:srgbClr val="E0D6DE"/>
                </a:solidFill>
                <a:latin typeface="Open Sans" pitchFamily="34" charset="0"/>
                <a:ea typeface="Open Sans" pitchFamily="34" charset="-122"/>
                <a:cs typeface="Open Sans" pitchFamily="34" charset="-120"/>
              </a:rPr>
              <a:t>Global and Indian hiring for AI specialists has surged, with significant year-on-year increases in job postings.</a:t>
            </a:r>
            <a:endParaRPr lang="en-US" sz="1550" dirty="0"/>
          </a:p>
        </p:txBody>
      </p:sp>
      <p:sp>
        <p:nvSpPr>
          <p:cNvPr id="4" name="Shape 2"/>
          <p:cNvSpPr/>
          <p:nvPr/>
        </p:nvSpPr>
        <p:spPr>
          <a:xfrm>
            <a:off x="709017" y="2669977"/>
            <a:ext cx="4269105" cy="2458998"/>
          </a:xfrm>
          <a:prstGeom prst="roundRect">
            <a:avLst>
              <a:gd name="adj" fmla="val 4462"/>
            </a:avLst>
          </a:prstGeom>
          <a:solidFill>
            <a:srgbClr val="07070C"/>
          </a:solidFill>
          <a:ln/>
        </p:spPr>
      </p:sp>
      <p:pic>
        <p:nvPicPr>
          <p:cNvPr id="5" name="Image 0" descr="preencoded.png">    </p:cNvPr>
          <p:cNvPicPr>
            <a:picLocks noChangeAspect="1"/>
          </p:cNvPicPr>
          <p:nvPr/>
        </p:nvPicPr>
        <p:blipFill>
          <a:blip r:embed="rId1"/>
          <a:stretch>
            <a:fillRect/>
          </a:stretch>
        </p:blipFill>
        <p:spPr>
          <a:xfrm>
            <a:off x="709017" y="2647117"/>
            <a:ext cx="4269105" cy="91440"/>
          </a:xfrm>
          <a:prstGeom prst="rect">
            <a:avLst/>
          </a:prstGeom>
        </p:spPr>
      </p:pic>
      <p:pic>
        <p:nvPicPr>
          <p:cNvPr id="6" name="Image 1" descr="preencoded.png">    </p:cNvPr>
          <p:cNvPicPr>
            <a:picLocks noChangeAspect="1"/>
          </p:cNvPicPr>
          <p:nvPr/>
        </p:nvPicPr>
        <p:blipFill>
          <a:blip r:embed="rId2"/>
          <a:stretch>
            <a:fillRect/>
          </a:stretch>
        </p:blipFill>
        <p:spPr>
          <a:xfrm>
            <a:off x="2539663" y="2366129"/>
            <a:ext cx="607814" cy="607814"/>
          </a:xfrm>
          <a:prstGeom prst="rect">
            <a:avLst/>
          </a:prstGeom>
        </p:spPr>
      </p:pic>
      <p:sp>
        <p:nvSpPr>
          <p:cNvPr id="7" name="Text 3"/>
          <p:cNvSpPr/>
          <p:nvPr/>
        </p:nvSpPr>
        <p:spPr>
          <a:xfrm>
            <a:off x="2721947" y="2518053"/>
            <a:ext cx="243126" cy="303848"/>
          </a:xfrm>
          <a:prstGeom prst="rect">
            <a:avLst/>
          </a:prstGeom>
          <a:noFill/>
          <a:ln/>
        </p:spPr>
        <p:txBody>
          <a:bodyPr wrap="none" lIns="0" tIns="0" rIns="0" bIns="0" rtlCol="0" anchor="t"/>
          <a:lstStyle/>
          <a:p>
            <a:pPr algn="l" indent="0" marL="0">
              <a:lnSpc>
                <a:spcPts val="3050"/>
              </a:lnSpc>
              <a:buNone/>
            </a:pPr>
            <a:r>
              <a:rPr lang="en-US" sz="1900" b="1" dirty="0">
                <a:solidFill>
                  <a:srgbClr val="000000"/>
                </a:solidFill>
                <a:latin typeface="Unbounded Bold" pitchFamily="34" charset="0"/>
                <a:ea typeface="Unbounded Bold" pitchFamily="34" charset="-122"/>
                <a:cs typeface="Unbounded Bold" pitchFamily="34" charset="-120"/>
              </a:rPr>
              <a:t>1</a:t>
            </a:r>
            <a:endParaRPr lang="en-US" sz="1900" dirty="0"/>
          </a:p>
        </p:txBody>
      </p:sp>
      <p:sp>
        <p:nvSpPr>
          <p:cNvPr id="8" name="Text 4"/>
          <p:cNvSpPr/>
          <p:nvPr/>
        </p:nvSpPr>
        <p:spPr>
          <a:xfrm>
            <a:off x="934403" y="3176468"/>
            <a:ext cx="3818334" cy="632936"/>
          </a:xfrm>
          <a:prstGeom prst="rect">
            <a:avLst/>
          </a:prstGeom>
          <a:noFill/>
          <a:ln/>
        </p:spPr>
        <p:txBody>
          <a:bodyPr wrap="square" lIns="0" tIns="0" rIns="0" bIns="0" rtlCol="0" anchor="t"/>
          <a:lstStyle/>
          <a:p>
            <a:pPr algn="l" indent="0" marL="0">
              <a:lnSpc>
                <a:spcPts val="2450"/>
              </a:lnSpc>
              <a:buNone/>
            </a:pPr>
            <a:r>
              <a:rPr lang="en-US" sz="1950" b="1" dirty="0">
                <a:solidFill>
                  <a:srgbClr val="E0D6DE"/>
                </a:solidFill>
                <a:latin typeface="Unbounded Bold" pitchFamily="34" charset="0"/>
                <a:ea typeface="Unbounded Bold" pitchFamily="34" charset="-122"/>
                <a:cs typeface="Unbounded Bold" pitchFamily="34" charset="-120"/>
              </a:rPr>
              <a:t>ML / Deep Learning Engineer</a:t>
            </a:r>
            <a:endParaRPr lang="en-US" sz="1950" dirty="0"/>
          </a:p>
        </p:txBody>
      </p:sp>
      <p:sp>
        <p:nvSpPr>
          <p:cNvPr id="9" name="Text 5"/>
          <p:cNvSpPr/>
          <p:nvPr/>
        </p:nvSpPr>
        <p:spPr>
          <a:xfrm>
            <a:off x="934403" y="3930968"/>
            <a:ext cx="3818334" cy="972622"/>
          </a:xfrm>
          <a:prstGeom prst="rect">
            <a:avLst/>
          </a:prstGeom>
          <a:noFill/>
          <a:ln/>
        </p:spPr>
        <p:txBody>
          <a:bodyPr wrap="square" lIns="0" tIns="0" rIns="0" bIns="0" rtlCol="0" anchor="t"/>
          <a:lstStyle/>
          <a:p>
            <a:pPr algn="l" indent="0" marL="0">
              <a:lnSpc>
                <a:spcPts val="2550"/>
              </a:lnSpc>
              <a:buNone/>
            </a:pPr>
            <a:r>
              <a:rPr lang="en-US" sz="1550" dirty="0">
                <a:solidFill>
                  <a:srgbClr val="E0D6DE"/>
                </a:solidFill>
                <a:latin typeface="Open Sans" pitchFamily="34" charset="0"/>
                <a:ea typeface="Open Sans" pitchFamily="34" charset="-122"/>
                <a:cs typeface="Open Sans" pitchFamily="34" charset="-120"/>
              </a:rPr>
              <a:t>Builds and trains models, implements architectures, writes production-grade code.</a:t>
            </a:r>
            <a:endParaRPr lang="en-US" sz="1550" dirty="0"/>
          </a:p>
        </p:txBody>
      </p:sp>
      <p:sp>
        <p:nvSpPr>
          <p:cNvPr id="10" name="Shape 6"/>
          <p:cNvSpPr/>
          <p:nvPr/>
        </p:nvSpPr>
        <p:spPr>
          <a:xfrm>
            <a:off x="5180648" y="2669977"/>
            <a:ext cx="4269105" cy="2458998"/>
          </a:xfrm>
          <a:prstGeom prst="roundRect">
            <a:avLst>
              <a:gd name="adj" fmla="val 4462"/>
            </a:avLst>
          </a:prstGeom>
          <a:solidFill>
            <a:srgbClr val="07070C"/>
          </a:solidFill>
          <a:ln/>
        </p:spPr>
      </p:sp>
      <p:pic>
        <p:nvPicPr>
          <p:cNvPr id="11" name="Image 2" descr="preencoded.png">    </p:cNvPr>
          <p:cNvPicPr>
            <a:picLocks noChangeAspect="1"/>
          </p:cNvPicPr>
          <p:nvPr/>
        </p:nvPicPr>
        <p:blipFill>
          <a:blip r:embed="rId3"/>
          <a:stretch>
            <a:fillRect/>
          </a:stretch>
        </p:blipFill>
        <p:spPr>
          <a:xfrm>
            <a:off x="5180648" y="2647117"/>
            <a:ext cx="4269105" cy="91440"/>
          </a:xfrm>
          <a:prstGeom prst="rect">
            <a:avLst/>
          </a:prstGeom>
        </p:spPr>
      </p:pic>
      <p:pic>
        <p:nvPicPr>
          <p:cNvPr id="12" name="Image 3" descr="preencoded.png">    </p:cNvPr>
          <p:cNvPicPr>
            <a:picLocks noChangeAspect="1"/>
          </p:cNvPicPr>
          <p:nvPr/>
        </p:nvPicPr>
        <p:blipFill>
          <a:blip r:embed="rId4"/>
          <a:stretch>
            <a:fillRect/>
          </a:stretch>
        </p:blipFill>
        <p:spPr>
          <a:xfrm>
            <a:off x="7011293" y="2366129"/>
            <a:ext cx="607814" cy="607814"/>
          </a:xfrm>
          <a:prstGeom prst="rect">
            <a:avLst/>
          </a:prstGeom>
        </p:spPr>
      </p:pic>
      <p:sp>
        <p:nvSpPr>
          <p:cNvPr id="13" name="Text 7"/>
          <p:cNvSpPr/>
          <p:nvPr/>
        </p:nvSpPr>
        <p:spPr>
          <a:xfrm>
            <a:off x="7193578" y="2518053"/>
            <a:ext cx="243126" cy="303848"/>
          </a:xfrm>
          <a:prstGeom prst="rect">
            <a:avLst/>
          </a:prstGeom>
          <a:noFill/>
          <a:ln/>
        </p:spPr>
        <p:txBody>
          <a:bodyPr wrap="none" lIns="0" tIns="0" rIns="0" bIns="0" rtlCol="0" anchor="t"/>
          <a:lstStyle/>
          <a:p>
            <a:pPr algn="l" indent="0" marL="0">
              <a:lnSpc>
                <a:spcPts val="3050"/>
              </a:lnSpc>
              <a:buNone/>
            </a:pPr>
            <a:r>
              <a:rPr lang="en-US" sz="1900" b="1" dirty="0">
                <a:solidFill>
                  <a:srgbClr val="000000"/>
                </a:solidFill>
                <a:latin typeface="Unbounded Bold" pitchFamily="34" charset="0"/>
                <a:ea typeface="Unbounded Bold" pitchFamily="34" charset="-122"/>
                <a:cs typeface="Unbounded Bold" pitchFamily="34" charset="-120"/>
              </a:rPr>
              <a:t>2</a:t>
            </a:r>
            <a:endParaRPr lang="en-US" sz="1900" dirty="0"/>
          </a:p>
        </p:txBody>
      </p:sp>
      <p:sp>
        <p:nvSpPr>
          <p:cNvPr id="14" name="Text 8"/>
          <p:cNvSpPr/>
          <p:nvPr/>
        </p:nvSpPr>
        <p:spPr>
          <a:xfrm>
            <a:off x="5406033" y="3176468"/>
            <a:ext cx="2532459" cy="316468"/>
          </a:xfrm>
          <a:prstGeom prst="rect">
            <a:avLst/>
          </a:prstGeom>
          <a:noFill/>
          <a:ln/>
        </p:spPr>
        <p:txBody>
          <a:bodyPr wrap="none" lIns="0" tIns="0" rIns="0" bIns="0" rtlCol="0" anchor="t"/>
          <a:lstStyle/>
          <a:p>
            <a:pPr algn="l" indent="0" marL="0">
              <a:lnSpc>
                <a:spcPts val="2450"/>
              </a:lnSpc>
              <a:buNone/>
            </a:pPr>
            <a:r>
              <a:rPr lang="en-US" sz="1950" b="1" dirty="0">
                <a:solidFill>
                  <a:srgbClr val="E0D6DE"/>
                </a:solidFill>
                <a:latin typeface="Unbounded Bold" pitchFamily="34" charset="0"/>
                <a:ea typeface="Unbounded Bold" pitchFamily="34" charset="-122"/>
                <a:cs typeface="Unbounded Bold" pitchFamily="34" charset="-120"/>
              </a:rPr>
              <a:t>Data Scientist</a:t>
            </a:r>
            <a:endParaRPr lang="en-US" sz="1950" dirty="0"/>
          </a:p>
        </p:txBody>
      </p:sp>
      <p:sp>
        <p:nvSpPr>
          <p:cNvPr id="15" name="Text 9"/>
          <p:cNvSpPr/>
          <p:nvPr/>
        </p:nvSpPr>
        <p:spPr>
          <a:xfrm>
            <a:off x="5406033" y="3614499"/>
            <a:ext cx="3818334" cy="972622"/>
          </a:xfrm>
          <a:prstGeom prst="rect">
            <a:avLst/>
          </a:prstGeom>
          <a:noFill/>
          <a:ln/>
        </p:spPr>
        <p:txBody>
          <a:bodyPr wrap="square" lIns="0" tIns="0" rIns="0" bIns="0" rtlCol="0" anchor="t"/>
          <a:lstStyle/>
          <a:p>
            <a:pPr algn="l" indent="0" marL="0">
              <a:lnSpc>
                <a:spcPts val="2550"/>
              </a:lnSpc>
              <a:buNone/>
            </a:pPr>
            <a:r>
              <a:rPr lang="en-US" sz="1550" dirty="0">
                <a:solidFill>
                  <a:srgbClr val="E0D6DE"/>
                </a:solidFill>
                <a:latin typeface="Open Sans" pitchFamily="34" charset="0"/>
                <a:ea typeface="Open Sans" pitchFamily="34" charset="-122"/>
                <a:cs typeface="Open Sans" pitchFamily="34" charset="-120"/>
              </a:rPr>
              <a:t>Formulates problems, performs EDA, feature engineering, and communicates business impact.</a:t>
            </a:r>
            <a:endParaRPr lang="en-US" sz="1550" dirty="0"/>
          </a:p>
        </p:txBody>
      </p:sp>
      <p:sp>
        <p:nvSpPr>
          <p:cNvPr id="16" name="Shape 10"/>
          <p:cNvSpPr/>
          <p:nvPr/>
        </p:nvSpPr>
        <p:spPr>
          <a:xfrm>
            <a:off x="9652278" y="2669977"/>
            <a:ext cx="4269105" cy="2458998"/>
          </a:xfrm>
          <a:prstGeom prst="roundRect">
            <a:avLst>
              <a:gd name="adj" fmla="val 4462"/>
            </a:avLst>
          </a:prstGeom>
          <a:solidFill>
            <a:srgbClr val="07070C"/>
          </a:solidFill>
          <a:ln/>
        </p:spPr>
      </p:sp>
      <p:pic>
        <p:nvPicPr>
          <p:cNvPr id="17" name="Image 4" descr="preencoded.png">    </p:cNvPr>
          <p:cNvPicPr>
            <a:picLocks noChangeAspect="1"/>
          </p:cNvPicPr>
          <p:nvPr/>
        </p:nvPicPr>
        <p:blipFill>
          <a:blip r:embed="rId5"/>
          <a:stretch>
            <a:fillRect/>
          </a:stretch>
        </p:blipFill>
        <p:spPr>
          <a:xfrm>
            <a:off x="9652278" y="2647117"/>
            <a:ext cx="4269105" cy="91440"/>
          </a:xfrm>
          <a:prstGeom prst="rect">
            <a:avLst/>
          </a:prstGeom>
        </p:spPr>
      </p:pic>
      <p:pic>
        <p:nvPicPr>
          <p:cNvPr id="18" name="Image 5" descr="preencoded.png">    </p:cNvPr>
          <p:cNvPicPr>
            <a:picLocks noChangeAspect="1"/>
          </p:cNvPicPr>
          <p:nvPr/>
        </p:nvPicPr>
        <p:blipFill>
          <a:blip r:embed="rId6"/>
          <a:stretch>
            <a:fillRect/>
          </a:stretch>
        </p:blipFill>
        <p:spPr>
          <a:xfrm>
            <a:off x="11482923" y="2366129"/>
            <a:ext cx="607814" cy="607814"/>
          </a:xfrm>
          <a:prstGeom prst="rect">
            <a:avLst/>
          </a:prstGeom>
        </p:spPr>
      </p:pic>
      <p:sp>
        <p:nvSpPr>
          <p:cNvPr id="19" name="Text 11"/>
          <p:cNvSpPr/>
          <p:nvPr/>
        </p:nvSpPr>
        <p:spPr>
          <a:xfrm>
            <a:off x="11665208" y="2518053"/>
            <a:ext cx="243126" cy="303848"/>
          </a:xfrm>
          <a:prstGeom prst="rect">
            <a:avLst/>
          </a:prstGeom>
          <a:noFill/>
          <a:ln/>
        </p:spPr>
        <p:txBody>
          <a:bodyPr wrap="none" lIns="0" tIns="0" rIns="0" bIns="0" rtlCol="0" anchor="t"/>
          <a:lstStyle/>
          <a:p>
            <a:pPr algn="l" indent="0" marL="0">
              <a:lnSpc>
                <a:spcPts val="3050"/>
              </a:lnSpc>
              <a:buNone/>
            </a:pPr>
            <a:r>
              <a:rPr lang="en-US" sz="1900" b="1" dirty="0">
                <a:solidFill>
                  <a:srgbClr val="000000"/>
                </a:solidFill>
                <a:latin typeface="Unbounded Bold" pitchFamily="34" charset="0"/>
                <a:ea typeface="Unbounded Bold" pitchFamily="34" charset="-122"/>
                <a:cs typeface="Unbounded Bold" pitchFamily="34" charset="-120"/>
              </a:rPr>
              <a:t>3</a:t>
            </a:r>
            <a:endParaRPr lang="en-US" sz="1900" dirty="0"/>
          </a:p>
        </p:txBody>
      </p:sp>
      <p:sp>
        <p:nvSpPr>
          <p:cNvPr id="20" name="Text 12"/>
          <p:cNvSpPr/>
          <p:nvPr/>
        </p:nvSpPr>
        <p:spPr>
          <a:xfrm>
            <a:off x="9877663" y="3176468"/>
            <a:ext cx="3818334" cy="632936"/>
          </a:xfrm>
          <a:prstGeom prst="rect">
            <a:avLst/>
          </a:prstGeom>
          <a:noFill/>
          <a:ln/>
        </p:spPr>
        <p:txBody>
          <a:bodyPr wrap="square" lIns="0" tIns="0" rIns="0" bIns="0" rtlCol="0" anchor="t"/>
          <a:lstStyle/>
          <a:p>
            <a:pPr algn="l" indent="0" marL="0">
              <a:lnSpc>
                <a:spcPts val="2450"/>
              </a:lnSpc>
              <a:buNone/>
            </a:pPr>
            <a:r>
              <a:rPr lang="en-US" sz="1950" b="1" dirty="0">
                <a:solidFill>
                  <a:srgbClr val="E0D6DE"/>
                </a:solidFill>
                <a:latin typeface="Unbounded Bold" pitchFamily="34" charset="0"/>
                <a:ea typeface="Unbounded Bold" pitchFamily="34" charset="-122"/>
                <a:cs typeface="Unbounded Bold" pitchFamily="34" charset="-120"/>
              </a:rPr>
              <a:t>MLOps / Platform Engineer</a:t>
            </a:r>
            <a:endParaRPr lang="en-US" sz="1950" dirty="0"/>
          </a:p>
        </p:txBody>
      </p:sp>
      <p:sp>
        <p:nvSpPr>
          <p:cNvPr id="21" name="Text 13"/>
          <p:cNvSpPr/>
          <p:nvPr/>
        </p:nvSpPr>
        <p:spPr>
          <a:xfrm>
            <a:off x="9877663" y="3930968"/>
            <a:ext cx="3818334" cy="648414"/>
          </a:xfrm>
          <a:prstGeom prst="rect">
            <a:avLst/>
          </a:prstGeom>
          <a:noFill/>
          <a:ln/>
        </p:spPr>
        <p:txBody>
          <a:bodyPr wrap="square" lIns="0" tIns="0" rIns="0" bIns="0" rtlCol="0" anchor="t"/>
          <a:lstStyle/>
          <a:p>
            <a:pPr algn="l" indent="0" marL="0">
              <a:lnSpc>
                <a:spcPts val="2550"/>
              </a:lnSpc>
              <a:buNone/>
            </a:pPr>
            <a:r>
              <a:rPr lang="en-US" sz="1550" dirty="0">
                <a:solidFill>
                  <a:srgbClr val="E0D6DE"/>
                </a:solidFill>
                <a:latin typeface="Open Sans" pitchFamily="34" charset="0"/>
                <a:ea typeface="Open Sans" pitchFamily="34" charset="-122"/>
                <a:cs typeface="Open Sans" pitchFamily="34" charset="-120"/>
              </a:rPr>
              <a:t>Builds CI/CD for models, deployment pipelines, and monitoring.</a:t>
            </a:r>
            <a:endParaRPr lang="en-US" sz="1550" dirty="0"/>
          </a:p>
        </p:txBody>
      </p:sp>
      <p:sp>
        <p:nvSpPr>
          <p:cNvPr id="22" name="Shape 14"/>
          <p:cNvSpPr/>
          <p:nvPr/>
        </p:nvSpPr>
        <p:spPr>
          <a:xfrm>
            <a:off x="709017" y="5635347"/>
            <a:ext cx="6504861" cy="1818323"/>
          </a:xfrm>
          <a:prstGeom prst="roundRect">
            <a:avLst>
              <a:gd name="adj" fmla="val 6035"/>
            </a:avLst>
          </a:prstGeom>
          <a:solidFill>
            <a:srgbClr val="07070C"/>
          </a:solidFill>
          <a:ln/>
        </p:spPr>
      </p:sp>
      <p:pic>
        <p:nvPicPr>
          <p:cNvPr id="23" name="Image 6" descr="preencoded.png">    </p:cNvPr>
          <p:cNvPicPr>
            <a:picLocks noChangeAspect="1"/>
          </p:cNvPicPr>
          <p:nvPr/>
        </p:nvPicPr>
        <p:blipFill>
          <a:blip r:embed="rId7"/>
          <a:stretch>
            <a:fillRect/>
          </a:stretch>
        </p:blipFill>
        <p:spPr>
          <a:xfrm>
            <a:off x="709017" y="5612487"/>
            <a:ext cx="6504861" cy="91440"/>
          </a:xfrm>
          <a:prstGeom prst="rect">
            <a:avLst/>
          </a:prstGeom>
        </p:spPr>
      </p:pic>
      <p:pic>
        <p:nvPicPr>
          <p:cNvPr id="24" name="Image 7" descr="preencoded.png">    </p:cNvPr>
          <p:cNvPicPr>
            <a:picLocks noChangeAspect="1"/>
          </p:cNvPicPr>
          <p:nvPr/>
        </p:nvPicPr>
        <p:blipFill>
          <a:blip r:embed="rId8"/>
          <a:stretch>
            <a:fillRect/>
          </a:stretch>
        </p:blipFill>
        <p:spPr>
          <a:xfrm>
            <a:off x="3657540" y="5331500"/>
            <a:ext cx="607814" cy="607814"/>
          </a:xfrm>
          <a:prstGeom prst="rect">
            <a:avLst/>
          </a:prstGeom>
        </p:spPr>
      </p:pic>
      <p:sp>
        <p:nvSpPr>
          <p:cNvPr id="25" name="Text 15"/>
          <p:cNvSpPr/>
          <p:nvPr/>
        </p:nvSpPr>
        <p:spPr>
          <a:xfrm>
            <a:off x="3839825" y="5483423"/>
            <a:ext cx="243126" cy="303848"/>
          </a:xfrm>
          <a:prstGeom prst="rect">
            <a:avLst/>
          </a:prstGeom>
          <a:noFill/>
          <a:ln/>
        </p:spPr>
        <p:txBody>
          <a:bodyPr wrap="none" lIns="0" tIns="0" rIns="0" bIns="0" rtlCol="0" anchor="t"/>
          <a:lstStyle/>
          <a:p>
            <a:pPr algn="l" indent="0" marL="0">
              <a:lnSpc>
                <a:spcPts val="3050"/>
              </a:lnSpc>
              <a:buNone/>
            </a:pPr>
            <a:r>
              <a:rPr lang="en-US" sz="1900" b="1" dirty="0">
                <a:solidFill>
                  <a:srgbClr val="000000"/>
                </a:solidFill>
                <a:latin typeface="Unbounded Bold" pitchFamily="34" charset="0"/>
                <a:ea typeface="Unbounded Bold" pitchFamily="34" charset="-122"/>
                <a:cs typeface="Unbounded Bold" pitchFamily="34" charset="-120"/>
              </a:rPr>
              <a:t>4</a:t>
            </a:r>
            <a:endParaRPr lang="en-US" sz="1900" dirty="0"/>
          </a:p>
        </p:txBody>
      </p:sp>
      <p:sp>
        <p:nvSpPr>
          <p:cNvPr id="26" name="Text 16"/>
          <p:cNvSpPr/>
          <p:nvPr/>
        </p:nvSpPr>
        <p:spPr>
          <a:xfrm>
            <a:off x="934403" y="6141839"/>
            <a:ext cx="3596045" cy="316468"/>
          </a:xfrm>
          <a:prstGeom prst="rect">
            <a:avLst/>
          </a:prstGeom>
          <a:noFill/>
          <a:ln/>
        </p:spPr>
        <p:txBody>
          <a:bodyPr wrap="none" lIns="0" tIns="0" rIns="0" bIns="0" rtlCol="0" anchor="t"/>
          <a:lstStyle/>
          <a:p>
            <a:pPr algn="l" indent="0" marL="0">
              <a:lnSpc>
                <a:spcPts val="2450"/>
              </a:lnSpc>
              <a:buNone/>
            </a:pPr>
            <a:r>
              <a:rPr lang="en-US" sz="1950" b="1" dirty="0">
                <a:solidFill>
                  <a:srgbClr val="E0D6DE"/>
                </a:solidFill>
                <a:latin typeface="Unbounded Bold" pitchFamily="34" charset="0"/>
                <a:ea typeface="Unbounded Bold" pitchFamily="34" charset="-122"/>
                <a:cs typeface="Unbounded Bold" pitchFamily="34" charset="-120"/>
              </a:rPr>
              <a:t>Research Scientist (AI)</a:t>
            </a:r>
            <a:endParaRPr lang="en-US" sz="1950" dirty="0"/>
          </a:p>
        </p:txBody>
      </p:sp>
      <p:sp>
        <p:nvSpPr>
          <p:cNvPr id="27" name="Text 17"/>
          <p:cNvSpPr/>
          <p:nvPr/>
        </p:nvSpPr>
        <p:spPr>
          <a:xfrm>
            <a:off x="934403" y="6579870"/>
            <a:ext cx="6054090" cy="648414"/>
          </a:xfrm>
          <a:prstGeom prst="rect">
            <a:avLst/>
          </a:prstGeom>
          <a:noFill/>
          <a:ln/>
        </p:spPr>
        <p:txBody>
          <a:bodyPr wrap="square" lIns="0" tIns="0" rIns="0" bIns="0" rtlCol="0" anchor="t"/>
          <a:lstStyle/>
          <a:p>
            <a:pPr algn="l" indent="0" marL="0">
              <a:lnSpc>
                <a:spcPts val="2550"/>
              </a:lnSpc>
              <a:buNone/>
            </a:pPr>
            <a:r>
              <a:rPr lang="en-US" sz="1550" dirty="0">
                <a:solidFill>
                  <a:srgbClr val="E0D6DE"/>
                </a:solidFill>
                <a:latin typeface="Open Sans" pitchFamily="34" charset="0"/>
                <a:ea typeface="Open Sans" pitchFamily="34" charset="-122"/>
                <a:cs typeface="Open Sans" pitchFamily="34" charset="-120"/>
              </a:rPr>
              <a:t>Develops new models/algorithms, often in startups or big tech research teams.</a:t>
            </a:r>
            <a:endParaRPr lang="en-US" sz="1550" dirty="0"/>
          </a:p>
        </p:txBody>
      </p:sp>
      <p:sp>
        <p:nvSpPr>
          <p:cNvPr id="28" name="Shape 18"/>
          <p:cNvSpPr/>
          <p:nvPr/>
        </p:nvSpPr>
        <p:spPr>
          <a:xfrm>
            <a:off x="7416403" y="5635347"/>
            <a:ext cx="6504980" cy="1818323"/>
          </a:xfrm>
          <a:prstGeom prst="roundRect">
            <a:avLst>
              <a:gd name="adj" fmla="val 6035"/>
            </a:avLst>
          </a:prstGeom>
          <a:solidFill>
            <a:srgbClr val="07070C"/>
          </a:solidFill>
          <a:ln/>
        </p:spPr>
      </p:sp>
      <p:pic>
        <p:nvPicPr>
          <p:cNvPr id="29" name="Image 8" descr="preencoded.png">    </p:cNvPr>
          <p:cNvPicPr>
            <a:picLocks noChangeAspect="1"/>
          </p:cNvPicPr>
          <p:nvPr/>
        </p:nvPicPr>
        <p:blipFill>
          <a:blip r:embed="rId9"/>
          <a:stretch>
            <a:fillRect/>
          </a:stretch>
        </p:blipFill>
        <p:spPr>
          <a:xfrm>
            <a:off x="7416403" y="5612487"/>
            <a:ext cx="6504980" cy="91440"/>
          </a:xfrm>
          <a:prstGeom prst="rect">
            <a:avLst/>
          </a:prstGeom>
        </p:spPr>
      </p:pic>
      <p:pic>
        <p:nvPicPr>
          <p:cNvPr id="30" name="Image 9" descr="preencoded.png">    </p:cNvPr>
          <p:cNvPicPr>
            <a:picLocks noChangeAspect="1"/>
          </p:cNvPicPr>
          <p:nvPr/>
        </p:nvPicPr>
        <p:blipFill>
          <a:blip r:embed="rId10"/>
          <a:stretch>
            <a:fillRect/>
          </a:stretch>
        </p:blipFill>
        <p:spPr>
          <a:xfrm>
            <a:off x="10364926" y="5331500"/>
            <a:ext cx="607814" cy="607814"/>
          </a:xfrm>
          <a:prstGeom prst="rect">
            <a:avLst/>
          </a:prstGeom>
        </p:spPr>
      </p:pic>
      <p:sp>
        <p:nvSpPr>
          <p:cNvPr id="31" name="Text 19"/>
          <p:cNvSpPr/>
          <p:nvPr/>
        </p:nvSpPr>
        <p:spPr>
          <a:xfrm>
            <a:off x="10547211" y="5483423"/>
            <a:ext cx="243126" cy="303848"/>
          </a:xfrm>
          <a:prstGeom prst="rect">
            <a:avLst/>
          </a:prstGeom>
          <a:noFill/>
          <a:ln/>
        </p:spPr>
        <p:txBody>
          <a:bodyPr wrap="none" lIns="0" tIns="0" rIns="0" bIns="0" rtlCol="0" anchor="t"/>
          <a:lstStyle/>
          <a:p>
            <a:pPr algn="l" indent="0" marL="0">
              <a:lnSpc>
                <a:spcPts val="3050"/>
              </a:lnSpc>
              <a:buNone/>
            </a:pPr>
            <a:r>
              <a:rPr lang="en-US" sz="1900" b="1" dirty="0">
                <a:solidFill>
                  <a:srgbClr val="000000"/>
                </a:solidFill>
                <a:latin typeface="Unbounded Bold" pitchFamily="34" charset="0"/>
                <a:ea typeface="Unbounded Bold" pitchFamily="34" charset="-122"/>
                <a:cs typeface="Unbounded Bold" pitchFamily="34" charset="-120"/>
              </a:rPr>
              <a:t>5</a:t>
            </a:r>
            <a:endParaRPr lang="en-US" sz="1900" dirty="0"/>
          </a:p>
        </p:txBody>
      </p:sp>
      <p:sp>
        <p:nvSpPr>
          <p:cNvPr id="32" name="Text 20"/>
          <p:cNvSpPr/>
          <p:nvPr/>
        </p:nvSpPr>
        <p:spPr>
          <a:xfrm>
            <a:off x="7641788" y="6141839"/>
            <a:ext cx="5751076" cy="316468"/>
          </a:xfrm>
          <a:prstGeom prst="rect">
            <a:avLst/>
          </a:prstGeom>
          <a:noFill/>
          <a:ln/>
        </p:spPr>
        <p:txBody>
          <a:bodyPr wrap="none" lIns="0" tIns="0" rIns="0" bIns="0" rtlCol="0" anchor="t"/>
          <a:lstStyle/>
          <a:p>
            <a:pPr algn="l" indent="0" marL="0">
              <a:lnSpc>
                <a:spcPts val="2450"/>
              </a:lnSpc>
              <a:buNone/>
            </a:pPr>
            <a:r>
              <a:rPr lang="en-US" sz="1950" b="1" dirty="0">
                <a:solidFill>
                  <a:srgbClr val="E0D6DE"/>
                </a:solidFill>
                <a:latin typeface="Unbounded Bold" pitchFamily="34" charset="0"/>
                <a:ea typeface="Unbounded Bold" pitchFamily="34" charset="-122"/>
                <a:cs typeface="Unbounded Bold" pitchFamily="34" charset="-120"/>
              </a:rPr>
              <a:t>Prompt Engineer / LLM App Engineer</a:t>
            </a:r>
            <a:endParaRPr lang="en-US" sz="1950" dirty="0"/>
          </a:p>
        </p:txBody>
      </p:sp>
      <p:sp>
        <p:nvSpPr>
          <p:cNvPr id="33" name="Text 21"/>
          <p:cNvSpPr/>
          <p:nvPr/>
        </p:nvSpPr>
        <p:spPr>
          <a:xfrm>
            <a:off x="7641788" y="6579870"/>
            <a:ext cx="6054209" cy="648414"/>
          </a:xfrm>
          <a:prstGeom prst="rect">
            <a:avLst/>
          </a:prstGeom>
          <a:noFill/>
          <a:ln/>
        </p:spPr>
        <p:txBody>
          <a:bodyPr wrap="square" lIns="0" tIns="0" rIns="0" bIns="0" rtlCol="0" anchor="t"/>
          <a:lstStyle/>
          <a:p>
            <a:pPr algn="l" indent="0" marL="0">
              <a:lnSpc>
                <a:spcPts val="2550"/>
              </a:lnSpc>
              <a:buNone/>
            </a:pPr>
            <a:r>
              <a:rPr lang="en-US" sz="1550" dirty="0">
                <a:solidFill>
                  <a:srgbClr val="E0D6DE"/>
                </a:solidFill>
                <a:latin typeface="Open Sans" pitchFamily="34" charset="0"/>
                <a:ea typeface="Open Sans" pitchFamily="34" charset="-122"/>
                <a:cs typeface="Open Sans" pitchFamily="34" charset="-120"/>
              </a:rPr>
              <a:t>Crafts prompts, builds instruction-tuned agents, and fine-tunes LLMs.</a:t>
            </a:r>
            <a:endParaRPr lang="en-US" sz="15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5833348" y="325993"/>
            <a:ext cx="2963704" cy="370403"/>
          </a:xfrm>
          <a:prstGeom prst="rect">
            <a:avLst/>
          </a:prstGeom>
          <a:noFill/>
          <a:ln/>
        </p:spPr>
        <p:txBody>
          <a:bodyPr wrap="none" lIns="0" tIns="0" rIns="0" bIns="0" rtlCol="0" anchor="t"/>
          <a:lstStyle/>
          <a:p>
            <a:pPr algn="ctr" indent="0" marL="0">
              <a:lnSpc>
                <a:spcPts val="2900"/>
              </a:lnSpc>
              <a:buNone/>
            </a:pPr>
            <a:r>
              <a:rPr lang="en-US" sz="2300" b="1" dirty="0">
                <a:solidFill>
                  <a:srgbClr val="AFCBF8"/>
                </a:solidFill>
                <a:latin typeface="Unbounded Bold" pitchFamily="34" charset="0"/>
                <a:ea typeface="Unbounded Bold" pitchFamily="34" charset="-122"/>
                <a:cs typeface="Unbounded Bold" pitchFamily="34" charset="-120"/>
              </a:rPr>
              <a:t>REFLECTION:</a:t>
            </a:r>
            <a:endParaRPr lang="en-US" sz="2300" dirty="0"/>
          </a:p>
        </p:txBody>
      </p:sp>
      <p:sp>
        <p:nvSpPr>
          <p:cNvPr id="3" name="Text 1"/>
          <p:cNvSpPr/>
          <p:nvPr/>
        </p:nvSpPr>
        <p:spPr>
          <a:xfrm>
            <a:off x="414814" y="933450"/>
            <a:ext cx="13800773" cy="1897380"/>
          </a:xfrm>
          <a:prstGeom prst="rect">
            <a:avLst/>
          </a:prstGeom>
          <a:noFill/>
          <a:ln/>
        </p:spPr>
        <p:txBody>
          <a:bodyPr wrap="square" lIns="0" tIns="0" rIns="0" bIns="0" rtlCol="0" anchor="t"/>
          <a:lstStyle/>
          <a:p>
            <a:pPr algn="ctr" indent="0" marL="0">
              <a:lnSpc>
                <a:spcPts val="1850"/>
              </a:lnSpc>
              <a:buNone/>
            </a:pPr>
            <a:r>
              <a:rPr lang="en-US" sz="1150" dirty="0">
                <a:solidFill>
                  <a:srgbClr val="E0D6DE"/>
                </a:solidFill>
                <a:latin typeface="Open Sans" pitchFamily="34" charset="0"/>
                <a:ea typeface="Open Sans" pitchFamily="34" charset="-122"/>
                <a:cs typeface="Open Sans" pitchFamily="34" charset="-120"/>
              </a:rPr>
              <a:t>Reflection (200–300 words) Artificial Intelligence has always attracted me because of its ability to replicate human-like intelligence and solve complex real-world problems. While completing this assignment, I gained a clearer understanding of how AI works, its wide range of technologies, and how deeply it influences our everyday lives—often without us realizing it. From simple tasks like recommending videos to advanced processes like detecting diseases, AI plays a major role in shaping modern society. This motivates me to explore the field further, as it aligns with my passion for technology and innovation. Some skills I currently possess—such as basic programming knowledge, curiosity about new technologies, and an interest in understanding digital systems—serve as a good foundation for entering the AI domain. However, I aim to develop stronger capabilities in machine learning, Python programming, mathematics (especially statistics and linear algebra), and deep learning. I also want to gain experience with AI tools and cloud platforms, which are widely used in industries today. Overall, this assignment strengthened my desire to build a career in Artificial Intelligence. I believe AI has the potential to create meaningful solutions that benefit society, and I aspire to contribute to such advancements in the future. Working in this domain will not only allow me to grow professionally but also enable me to be part of the technological evolution shaping tomorrow’s world.</a:t>
            </a:r>
            <a:endParaRPr lang="en-US" sz="1150" dirty="0"/>
          </a:p>
        </p:txBody>
      </p:sp>
      <p:pic>
        <p:nvPicPr>
          <p:cNvPr id="4" name="Image 0" descr="preencoded.png">    </p:cNvPr>
          <p:cNvPicPr>
            <a:picLocks noChangeAspect="1"/>
          </p:cNvPicPr>
          <p:nvPr/>
        </p:nvPicPr>
        <p:blipFill>
          <a:blip r:embed="rId1"/>
          <a:stretch>
            <a:fillRect/>
          </a:stretch>
        </p:blipFill>
        <p:spPr>
          <a:xfrm>
            <a:off x="1129189" y="2964180"/>
            <a:ext cx="12372023" cy="5709523"/>
          </a:xfrm>
          <a:prstGeom prst="rect">
            <a:avLst/>
          </a:prstGeom>
        </p:spPr>
      </p:pic>
      <p:sp>
        <p:nvSpPr>
          <p:cNvPr id="5" name="Text 2"/>
          <p:cNvSpPr/>
          <p:nvPr/>
        </p:nvSpPr>
        <p:spPr>
          <a:xfrm>
            <a:off x="5306409" y="3435843"/>
            <a:ext cx="4045023" cy="388136"/>
          </a:xfrm>
          <a:prstGeom prst="rect">
            <a:avLst/>
          </a:prstGeom>
          <a:noFill/>
          <a:ln/>
        </p:spPr>
        <p:txBody>
          <a:bodyPr wrap="none" lIns="0" tIns="0" rIns="0" bIns="0" rtlCol="0" anchor="t"/>
          <a:lstStyle/>
          <a:p>
            <a:pPr algn="ctr" indent="0" marL="0">
              <a:lnSpc>
                <a:spcPts val="1650"/>
              </a:lnSpc>
              <a:buNone/>
            </a:pPr>
            <a:r>
              <a:rPr lang="en-US" sz="1350" b="1" dirty="0">
                <a:solidFill>
                  <a:srgbClr val="000000"/>
                </a:solidFill>
                <a:latin typeface="Unbounded Bold" pitchFamily="34" charset="0"/>
                <a:ea typeface="Unbounded Bold" pitchFamily="34" charset="-122"/>
                <a:cs typeface="Unbounded Bold" pitchFamily="34" charset="-120"/>
              </a:rPr>
              <a:t>Artificial Intelligence</a:t>
            </a:r>
            <a:endParaRPr lang="en-US" sz="1350" dirty="0"/>
          </a:p>
        </p:txBody>
      </p:sp>
      <p:sp>
        <p:nvSpPr>
          <p:cNvPr id="6" name="Text 3"/>
          <p:cNvSpPr/>
          <p:nvPr/>
        </p:nvSpPr>
        <p:spPr>
          <a:xfrm>
            <a:off x="1649954" y="6400985"/>
            <a:ext cx="2083858" cy="1164408"/>
          </a:xfrm>
          <a:prstGeom prst="rect">
            <a:avLst/>
          </a:prstGeom>
          <a:noFill/>
          <a:ln/>
        </p:spPr>
        <p:txBody>
          <a:bodyPr wrap="square" lIns="0" tIns="0" rIns="0" bIns="0" rtlCol="0" anchor="t"/>
          <a:lstStyle/>
          <a:p>
            <a:pPr algn="ctr" indent="0" marL="0">
              <a:lnSpc>
                <a:spcPts val="1650"/>
              </a:lnSpc>
              <a:buNone/>
            </a:pPr>
            <a:r>
              <a:rPr lang="en-US" sz="1350" b="1" dirty="0">
                <a:solidFill>
                  <a:srgbClr val="E0D6DE"/>
                </a:solidFill>
                <a:latin typeface="Unbounded Bold" pitchFamily="34" charset="0"/>
                <a:ea typeface="Unbounded Bold" pitchFamily="34" charset="-122"/>
                <a:cs typeface="Unbounded Bold" pitchFamily="34" charset="-120"/>
              </a:rPr>
              <a:t>Motivation to Explore AI</a:t>
            </a:r>
            <a:endParaRPr lang="en-US" sz="1350" dirty="0"/>
          </a:p>
        </p:txBody>
      </p:sp>
      <p:pic>
        <p:nvPicPr>
          <p:cNvPr id="7" name="Image 1" descr="preencoded.pn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424069" y="5354528"/>
            <a:ext cx="524415" cy="524415"/>
          </a:xfrm>
          <a:prstGeom prst="rect">
            <a:avLst/>
          </a:prstGeom>
        </p:spPr>
      </p:pic>
      <p:sp>
        <p:nvSpPr>
          <p:cNvPr id="8" name="Text 4"/>
          <p:cNvSpPr/>
          <p:nvPr/>
        </p:nvSpPr>
        <p:spPr>
          <a:xfrm>
            <a:off x="10896212" y="6442386"/>
            <a:ext cx="2083859" cy="1164408"/>
          </a:xfrm>
          <a:prstGeom prst="rect">
            <a:avLst/>
          </a:prstGeom>
          <a:noFill/>
          <a:ln/>
        </p:spPr>
        <p:txBody>
          <a:bodyPr wrap="square" lIns="0" tIns="0" rIns="0" bIns="0" rtlCol="0" anchor="t"/>
          <a:lstStyle/>
          <a:p>
            <a:pPr algn="ctr" indent="0" marL="0">
              <a:lnSpc>
                <a:spcPts val="1650"/>
              </a:lnSpc>
              <a:buNone/>
            </a:pPr>
            <a:r>
              <a:rPr lang="en-US" sz="1350" b="1" dirty="0">
                <a:solidFill>
                  <a:srgbClr val="E0D6DE"/>
                </a:solidFill>
                <a:latin typeface="Unbounded Bold" pitchFamily="34" charset="0"/>
                <a:ea typeface="Unbounded Bold" pitchFamily="34" charset="-122"/>
                <a:cs typeface="Unbounded Bold" pitchFamily="34" charset="-120"/>
              </a:rPr>
              <a:t>Needed Technical Skills</a:t>
            </a:r>
            <a:endParaRPr lang="en-US" sz="1350" dirty="0"/>
          </a:p>
        </p:txBody>
      </p:sp>
      <p:pic>
        <p:nvPicPr>
          <p:cNvPr id="9" name="Image 2" descr="preencoded.png">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684128" y="5359271"/>
            <a:ext cx="524415" cy="524415"/>
          </a:xfrm>
          <a:prstGeom prst="rect">
            <a:avLst/>
          </a:prstGeom>
        </p:spPr>
      </p:pic>
      <p:sp>
        <p:nvSpPr>
          <p:cNvPr id="10" name="Text 5"/>
          <p:cNvSpPr/>
          <p:nvPr/>
        </p:nvSpPr>
        <p:spPr>
          <a:xfrm>
            <a:off x="4727440" y="6648530"/>
            <a:ext cx="2083858" cy="1552544"/>
          </a:xfrm>
          <a:prstGeom prst="rect">
            <a:avLst/>
          </a:prstGeom>
          <a:noFill/>
          <a:ln/>
        </p:spPr>
        <p:txBody>
          <a:bodyPr wrap="square" lIns="0" tIns="0" rIns="0" bIns="0" rtlCol="0" anchor="t"/>
          <a:lstStyle/>
          <a:p>
            <a:pPr algn="ctr" indent="0" marL="0">
              <a:lnSpc>
                <a:spcPts val="1650"/>
              </a:lnSpc>
              <a:buNone/>
            </a:pPr>
            <a:r>
              <a:rPr lang="en-US" sz="1350" b="1" dirty="0">
                <a:solidFill>
                  <a:srgbClr val="E0D6DE"/>
                </a:solidFill>
                <a:latin typeface="Unbounded Bold" pitchFamily="34" charset="0"/>
                <a:ea typeface="Unbounded Bold" pitchFamily="34" charset="-122"/>
                <a:cs typeface="Unbounded Bold" pitchFamily="34" charset="-120"/>
              </a:rPr>
              <a:t>Human-like Problem Solving</a:t>
            </a:r>
            <a:endParaRPr lang="en-US" sz="1350" dirty="0"/>
          </a:p>
        </p:txBody>
      </p:sp>
      <p:pic>
        <p:nvPicPr>
          <p:cNvPr id="11" name="Image 3" descr="preencoded.png">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507162" y="5741154"/>
            <a:ext cx="524415" cy="524415"/>
          </a:xfrm>
          <a:prstGeom prst="rect">
            <a:avLst/>
          </a:prstGeom>
        </p:spPr>
      </p:pic>
      <p:sp>
        <p:nvSpPr>
          <p:cNvPr id="12" name="Text 6"/>
          <p:cNvSpPr/>
          <p:nvPr/>
        </p:nvSpPr>
        <p:spPr>
          <a:xfrm>
            <a:off x="7832527" y="7009065"/>
            <a:ext cx="2083858" cy="776272"/>
          </a:xfrm>
          <a:prstGeom prst="rect">
            <a:avLst/>
          </a:prstGeom>
          <a:noFill/>
          <a:ln/>
        </p:spPr>
        <p:txBody>
          <a:bodyPr wrap="square" lIns="0" tIns="0" rIns="0" bIns="0" rtlCol="0" anchor="t"/>
          <a:lstStyle/>
          <a:p>
            <a:pPr algn="ctr" indent="0" marL="0">
              <a:lnSpc>
                <a:spcPts val="1650"/>
              </a:lnSpc>
              <a:buNone/>
            </a:pPr>
            <a:r>
              <a:rPr lang="en-US" sz="1350" b="1" dirty="0">
                <a:solidFill>
                  <a:srgbClr val="E0D6DE"/>
                </a:solidFill>
                <a:latin typeface="Unbounded Bold" pitchFamily="34" charset="0"/>
                <a:ea typeface="Unbounded Bold" pitchFamily="34" charset="-122"/>
                <a:cs typeface="Unbounded Bold" pitchFamily="34" charset="-120"/>
              </a:rPr>
              <a:t>Everyday AI Impact</a:t>
            </a:r>
            <a:endParaRPr lang="en-US" sz="1350" dirty="0"/>
          </a:p>
        </p:txBody>
      </p:sp>
      <p:pic>
        <p:nvPicPr>
          <p:cNvPr id="13" name="Image 4" descr="preencoded.png">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584648" y="5713554"/>
            <a:ext cx="524415" cy="524415"/>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7</Slides>
  <Notes>7</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7</vt:i4>
      </vt:variant>
    </vt:vector>
  </HeadingPairs>
  <TitlesOfParts>
    <vt:vector size="10" baseType="lpstr">
      <vt:lpstr>Arial</vt:lpstr>
      <vt:lpstr>Calibri</vt:lpstr>
      <vt:lpstr>Office Theme</vt:lpstr>
      <vt:lpstr>Slide 1</vt:lpstr>
      <vt:lpstr>Slide 2</vt:lpstr>
      <vt:lpstr>Slide 3</vt:lpstr>
      <vt:lpstr>Slide 4</vt:lpstr>
      <vt:lpstr>Slide 5</vt:lpstr>
      <vt:lpstr>Slide 6</vt:lpstr>
      <vt:lpstr>Slide 7</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2025-11-21T08:56:56Z</dcterms:created>
  <dcterms:modified xsi:type="dcterms:W3CDTF">2025-11-21T08:56:56Z</dcterms:modified>
</cp:coreProperties>
</file>